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Default Extension="xlsx" ContentType="application/vnd.openxmlformats-officedocument.spreadsheetml.sheet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Default Extension="wmv" ContentType="video/unknown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  <p:sldMasterId id="2147483758" r:id="rId2"/>
    <p:sldMasterId id="2147483767" r:id="rId3"/>
    <p:sldMasterId id="2147483769" r:id="rId4"/>
    <p:sldMasterId id="2147483773" r:id="rId5"/>
    <p:sldMasterId id="2147483775" r:id="rId6"/>
  </p:sldMasterIdLst>
  <p:notesMasterIdLst>
    <p:notesMasterId r:id="rId40"/>
  </p:notesMasterIdLst>
  <p:handoutMasterIdLst>
    <p:handoutMasterId r:id="rId41"/>
  </p:handoutMasterIdLst>
  <p:sldIdLst>
    <p:sldId id="299" r:id="rId7"/>
    <p:sldId id="297" r:id="rId8"/>
    <p:sldId id="268" r:id="rId9"/>
    <p:sldId id="293" r:id="rId10"/>
    <p:sldId id="279" r:id="rId11"/>
    <p:sldId id="302" r:id="rId12"/>
    <p:sldId id="270" r:id="rId13"/>
    <p:sldId id="358" r:id="rId14"/>
    <p:sldId id="359" r:id="rId15"/>
    <p:sldId id="310" r:id="rId16"/>
    <p:sldId id="290" r:id="rId17"/>
    <p:sldId id="267" r:id="rId18"/>
    <p:sldId id="294" r:id="rId19"/>
    <p:sldId id="349" r:id="rId20"/>
    <p:sldId id="273" r:id="rId21"/>
    <p:sldId id="322" r:id="rId22"/>
    <p:sldId id="324" r:id="rId23"/>
    <p:sldId id="356" r:id="rId24"/>
    <p:sldId id="328" r:id="rId25"/>
    <p:sldId id="313" r:id="rId26"/>
    <p:sldId id="326" r:id="rId27"/>
    <p:sldId id="357" r:id="rId28"/>
    <p:sldId id="323" r:id="rId29"/>
    <p:sldId id="314" r:id="rId30"/>
    <p:sldId id="330" r:id="rId31"/>
    <p:sldId id="335" r:id="rId32"/>
    <p:sldId id="336" r:id="rId33"/>
    <p:sldId id="337" r:id="rId34"/>
    <p:sldId id="274" r:id="rId35"/>
    <p:sldId id="303" r:id="rId36"/>
    <p:sldId id="340" r:id="rId37"/>
    <p:sldId id="338" r:id="rId38"/>
    <p:sldId id="339" r:id="rId39"/>
  </p:sldIdLst>
  <p:sldSz cx="6858000" cy="5143500"/>
  <p:notesSz cx="6858000" cy="9144000"/>
  <p:defaultTextStyle>
    <a:defPPr>
      <a:defRPr lang="en-US"/>
    </a:defPPr>
    <a:lvl1pPr marL="0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94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98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94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94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87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81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80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777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000000"/>
    <a:srgbClr val="091625"/>
    <a:srgbClr val="251F35"/>
    <a:srgbClr val="F3B7B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9555" autoAdjust="0"/>
    <p:restoredTop sz="94743" autoAdjust="0"/>
  </p:normalViewPr>
  <p:slideViewPr>
    <p:cSldViewPr>
      <p:cViewPr varScale="1">
        <p:scale>
          <a:sx n="77" d="100"/>
          <a:sy n="77" d="100"/>
        </p:scale>
        <p:origin x="-84" y="-270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24012"/>
    </p:cViewPr>
  </p:sorterViewPr>
  <p:notesViewPr>
    <p:cSldViewPr>
      <p:cViewPr varScale="1">
        <p:scale>
          <a:sx n="99" d="100"/>
          <a:sy n="99" d="100"/>
        </p:scale>
        <p:origin x="-2388" y="-10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4"/>
  <c:chart>
    <c:autoTitleDeleted val="1"/>
    <c:view3D>
      <c:rotX val="30"/>
      <c:hPercent val="120"/>
      <c:rotY val="221"/>
      <c:depthPercent val="100"/>
      <c:perspective val="30"/>
    </c:view3D>
    <c:plotArea>
      <c:layout>
        <c:manualLayout>
          <c:layoutTarget val="inner"/>
          <c:xMode val="edge"/>
          <c:yMode val="edge"/>
          <c:x val="6.7955770731361331E-2"/>
          <c:y val="0.29838336614173211"/>
          <c:w val="0.83744963467404443"/>
          <c:h val="0.66650016404199497"/>
        </c:manualLayout>
      </c:layout>
      <c:pie3DChart>
        <c:varyColors val="1"/>
        <c:dLbls>
          <c:showPercent val="1"/>
        </c:dLbls>
      </c:pie3DChart>
    </c:plotArea>
    <c:legend>
      <c:legendPos val="t"/>
      <c:layout>
        <c:manualLayout>
          <c:xMode val="edge"/>
          <c:yMode val="edge"/>
          <c:x val="5.2314701859450738E-2"/>
          <c:y val="0.22585008220379504"/>
          <c:w val="0.9"/>
          <c:h val="6.0222825016363113E-2"/>
        </c:manualLayout>
      </c:layout>
    </c:legend>
    <c:plotVisOnly val="1"/>
    <c:dispBlanksAs val="zero"/>
  </c:chart>
  <c:txPr>
    <a:bodyPr/>
    <a:lstStyle/>
    <a:p>
      <a:pPr>
        <a:defRPr sz="1800">
          <a:solidFill>
            <a:schemeClr val="accent2">
              <a:lumMod val="60000"/>
              <a:lumOff val="40000"/>
            </a:schemeClr>
          </a:solidFill>
        </a:defRPr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F15C0B-2712-4899-A610-6A22CFA8CC92}" type="datetimeFigureOut">
              <a:rPr lang="en-US" smtClean="0"/>
              <a:pPr/>
              <a:t>11/16/2016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56F9E-7A5B-4BEA-8047-39AAE21FA2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1466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CB4C4C-8D7B-4065-B2D3-90A0A720B725}" type="datetimeFigureOut">
              <a:rPr lang="en-US" smtClean="0"/>
              <a:pPr/>
              <a:t>11/16/2016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AF507B-63B0-4278-9BE7-E88EDFAAA1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67512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94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98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94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94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87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81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80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77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94A98-C981-4DC8-B073-B919A98820D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213777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94A98-C981-4DC8-B073-B919A98820D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742432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94A98-C981-4DC8-B073-B919A98820D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742432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94A98-C981-4DC8-B073-B919A98820D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742432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94A98-C981-4DC8-B073-B919A98820D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742432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2DB26-BB4D-48B1-AFA0-996DAB4723CB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04306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94A98-C981-4DC8-B073-B919A98820D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213777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>
                <a:solidFill>
                  <a:prstClr val="black"/>
                </a:solidFill>
              </a:rPr>
              <a:t>© 2014 AdvancED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849FC8-CB98-4D7E-9C38-E1EAFD3E9FA9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04287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Notes</a:t>
            </a:r>
          </a:p>
          <a:p>
            <a:r>
              <a:rPr lang="en-US" dirty="0" smtClean="0"/>
              <a:t>Express your thanks and appreciation to the institution for their hospitality</a:t>
            </a:r>
            <a:r>
              <a:rPr lang="en-US" baseline="0" dirty="0" smtClean="0"/>
              <a:t> and their efforts toward continuous improvement.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dirty="0" smtClean="0">
                <a:solidFill>
                  <a:prstClr val="black"/>
                </a:solidFill>
              </a:rPr>
              <a:t>© 2014 AdvancED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849FC8-CB98-4D7E-9C38-E1EAFD3E9FA9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9911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94A98-C981-4DC8-B073-B919A98820D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21377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F507B-63B0-4278-9BE7-E88EDFAAA1E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2317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94A98-C981-4DC8-B073-B919A98820D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74243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94A98-C981-4DC8-B073-B919A98820D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74243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94A98-C981-4DC8-B073-B919A98820D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74243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94A98-C981-4DC8-B073-B919A98820D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21377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94A98-C981-4DC8-B073-B919A98820D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74243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94A98-C981-4DC8-B073-B919A98820D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74243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openxmlformats.org/officeDocument/2006/relationships/slideMaster" Target="../slideMasters/slideMaster5.xml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pPr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1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3886201"/>
            <a:ext cx="5829300" cy="700088"/>
          </a:xfrm>
        </p:spPr>
        <p:txBody>
          <a:bodyPr anchor="b">
            <a:normAutofit/>
          </a:bodyPr>
          <a:lstStyle>
            <a:lvl1pPr algn="ctr">
              <a:defRPr sz="18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4572000"/>
            <a:ext cx="4800600" cy="51435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342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87529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pPr/>
              <a:t>11/16/2016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69119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10" y="17603"/>
            <a:ext cx="4294931" cy="506016"/>
          </a:xfrm>
        </p:spPr>
        <p:txBody>
          <a:bodyPr anchor="b"/>
          <a:lstStyle>
            <a:lvl1pPr algn="l">
              <a:defRPr sz="1500" b="1"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047752"/>
            <a:ext cx="2971800" cy="2570205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" y="742950"/>
            <a:ext cx="1371600" cy="2827116"/>
          </a:xfrm>
        </p:spPr>
        <p:txBody>
          <a:bodyPr/>
          <a:lstStyle>
            <a:lvl1pPr marL="0" indent="0">
              <a:buNone/>
              <a:defRPr sz="1100">
                <a:solidFill>
                  <a:schemeClr val="bg1">
                    <a:lumMod val="90000"/>
                  </a:schemeClr>
                </a:solidFill>
              </a:defRPr>
            </a:lvl1pPr>
            <a:lvl2pPr marL="342821" indent="0">
              <a:buNone/>
              <a:defRPr sz="900"/>
            </a:lvl2pPr>
            <a:lvl3pPr marL="685647" indent="0">
              <a:buNone/>
              <a:defRPr sz="800"/>
            </a:lvl3pPr>
            <a:lvl4pPr marL="1028471" indent="0">
              <a:buNone/>
              <a:defRPr sz="700"/>
            </a:lvl4pPr>
            <a:lvl5pPr marL="1371294" indent="0">
              <a:buNone/>
              <a:defRPr sz="700"/>
            </a:lvl5pPr>
            <a:lvl6pPr marL="1714121" indent="0">
              <a:buNone/>
              <a:defRPr sz="700"/>
            </a:lvl6pPr>
            <a:lvl7pPr marL="2056940" indent="0">
              <a:buNone/>
              <a:defRPr sz="700"/>
            </a:lvl7pPr>
            <a:lvl8pPr marL="2399760" indent="0">
              <a:buNone/>
              <a:defRPr sz="700"/>
            </a:lvl8pPr>
            <a:lvl9pPr marL="2742581" indent="0">
              <a:buNone/>
              <a:defRPr sz="7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pPr/>
              <a:t>11/16/2016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67649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3150" y="3594499"/>
            <a:ext cx="4114800" cy="425054"/>
          </a:xfrm>
        </p:spPr>
        <p:txBody>
          <a:bodyPr anchor="b"/>
          <a:lstStyle>
            <a:lvl1pPr algn="l"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28850" y="133350"/>
            <a:ext cx="4457700" cy="3352800"/>
          </a:xfrm>
        </p:spPr>
        <p:txBody>
          <a:bodyPr/>
          <a:lstStyle>
            <a:lvl1pPr marL="0" indent="0">
              <a:buNone/>
              <a:defRPr sz="2400"/>
            </a:lvl1pPr>
            <a:lvl2pPr marL="342821" indent="0">
              <a:buNone/>
              <a:defRPr sz="2100"/>
            </a:lvl2pPr>
            <a:lvl3pPr marL="685647" indent="0">
              <a:buNone/>
              <a:defRPr sz="1800"/>
            </a:lvl3pPr>
            <a:lvl4pPr marL="1028471" indent="0">
              <a:buNone/>
              <a:defRPr sz="1500"/>
            </a:lvl4pPr>
            <a:lvl5pPr marL="1371294" indent="0">
              <a:buNone/>
              <a:defRPr sz="1500"/>
            </a:lvl5pPr>
            <a:lvl6pPr marL="1714121" indent="0">
              <a:buNone/>
              <a:defRPr sz="1500"/>
            </a:lvl6pPr>
            <a:lvl7pPr marL="2056940" indent="0">
              <a:buNone/>
              <a:defRPr sz="1500"/>
            </a:lvl7pPr>
            <a:lvl8pPr marL="2399760" indent="0">
              <a:buNone/>
              <a:defRPr sz="1500"/>
            </a:lvl8pPr>
            <a:lvl9pPr marL="274258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43150" y="4019560"/>
            <a:ext cx="4114800" cy="603647"/>
          </a:xfrm>
        </p:spPr>
        <p:txBody>
          <a:bodyPr/>
          <a:lstStyle>
            <a:lvl1pPr marL="0" indent="0">
              <a:buNone/>
              <a:defRPr sz="1100">
                <a:solidFill>
                  <a:schemeClr val="bg1">
                    <a:lumMod val="90000"/>
                  </a:schemeClr>
                </a:solidFill>
              </a:defRPr>
            </a:lvl1pPr>
            <a:lvl2pPr marL="342821" indent="0">
              <a:buNone/>
              <a:defRPr sz="900"/>
            </a:lvl2pPr>
            <a:lvl3pPr marL="685647" indent="0">
              <a:buNone/>
              <a:defRPr sz="800"/>
            </a:lvl3pPr>
            <a:lvl4pPr marL="1028471" indent="0">
              <a:buNone/>
              <a:defRPr sz="700"/>
            </a:lvl4pPr>
            <a:lvl5pPr marL="1371294" indent="0">
              <a:buNone/>
              <a:defRPr sz="700"/>
            </a:lvl5pPr>
            <a:lvl6pPr marL="1714121" indent="0">
              <a:buNone/>
              <a:defRPr sz="700"/>
            </a:lvl6pPr>
            <a:lvl7pPr marL="2056940" indent="0">
              <a:buNone/>
              <a:defRPr sz="700"/>
            </a:lvl7pPr>
            <a:lvl8pPr marL="2399760" indent="0">
              <a:buNone/>
              <a:defRPr sz="700"/>
            </a:lvl8pPr>
            <a:lvl9pPr marL="2742581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pPr/>
              <a:t>11/16/2016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84857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pPr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52754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72150" y="228600"/>
            <a:ext cx="742950" cy="4388644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05980"/>
            <a:ext cx="5372100" cy="4388644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pPr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85781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771650" y="1066800"/>
            <a:ext cx="3486150" cy="628650"/>
          </a:xfrm>
        </p:spPr>
        <p:txBody>
          <a:bodyPr anchor="ctr">
            <a:normAutofit/>
          </a:bodyPr>
          <a:lstStyle>
            <a:lvl1pPr marL="42854" indent="0">
              <a:buFontTx/>
              <a:buNone/>
              <a:defRPr sz="14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1771650" y="1695450"/>
            <a:ext cx="3486150" cy="628650"/>
          </a:xfrm>
        </p:spPr>
        <p:txBody>
          <a:bodyPr anchor="ctr">
            <a:normAutofit/>
          </a:bodyPr>
          <a:lstStyle>
            <a:lvl1pPr marL="42854" indent="0">
              <a:buFontTx/>
              <a:buNone/>
              <a:defRPr sz="14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1771650" y="2324100"/>
            <a:ext cx="3486150" cy="628650"/>
          </a:xfrm>
        </p:spPr>
        <p:txBody>
          <a:bodyPr anchor="ctr">
            <a:normAutofit/>
          </a:bodyPr>
          <a:lstStyle>
            <a:lvl1pPr marL="42854" indent="0">
              <a:buFontTx/>
              <a:buNone/>
              <a:defRPr sz="14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1771650" y="2952750"/>
            <a:ext cx="3486150" cy="628650"/>
          </a:xfrm>
        </p:spPr>
        <p:txBody>
          <a:bodyPr anchor="ctr">
            <a:normAutofit/>
          </a:bodyPr>
          <a:lstStyle>
            <a:lvl1pPr marL="42854" indent="0">
              <a:buFontTx/>
              <a:buNone/>
              <a:defRPr sz="14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1" y="133360"/>
            <a:ext cx="4914902" cy="39409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15333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715634" y="742952"/>
            <a:ext cx="1884432" cy="2205975"/>
          </a:xfrm>
        </p:spPr>
        <p:txBody>
          <a:bodyPr anchor="t" anchorCtr="0">
            <a:normAutofit/>
          </a:bodyPr>
          <a:lstStyle>
            <a:lvl1pPr marL="42854" indent="0" algn="ctr">
              <a:buFontTx/>
              <a:buNone/>
              <a:defRPr sz="1400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53445" y="724407"/>
            <a:ext cx="1893960" cy="2228344"/>
          </a:xfrm>
        </p:spPr>
        <p:txBody>
          <a:bodyPr anchor="t" anchorCtr="0">
            <a:normAutofit/>
          </a:bodyPr>
          <a:lstStyle>
            <a:lvl1pPr marL="42854" indent="0" algn="ctr">
              <a:buFontTx/>
              <a:buNone/>
              <a:defRPr sz="1400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00784" y="742952"/>
            <a:ext cx="1884432" cy="2205975"/>
          </a:xfrm>
        </p:spPr>
        <p:txBody>
          <a:bodyPr anchor="t" anchorCtr="0">
            <a:normAutofit/>
          </a:bodyPr>
          <a:lstStyle>
            <a:lvl1pPr marL="42854" indent="0" algn="ctr">
              <a:buFontTx/>
              <a:buNone/>
              <a:defRPr sz="1400" baseline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1" y="133360"/>
            <a:ext cx="4914902" cy="394097"/>
          </a:xfrm>
        </p:spPr>
        <p:txBody>
          <a:bodyPr/>
          <a:lstStyle>
            <a:lvl1pPr algn="l"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30030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8600"/>
            <a:ext cx="2457450" cy="23431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257550" y="228601"/>
            <a:ext cx="3371850" cy="2343986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85800" y="2571750"/>
            <a:ext cx="2457450" cy="22860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3143250" y="2571750"/>
            <a:ext cx="3486150" cy="2286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94735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343150" y="5669756"/>
            <a:ext cx="2171700" cy="273844"/>
          </a:xfrm>
        </p:spPr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14900" y="5669756"/>
            <a:ext cx="1600200" cy="273844"/>
          </a:xfrm>
        </p:spPr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514350" y="-1676399"/>
            <a:ext cx="1885948" cy="1885950"/>
          </a:xfrm>
        </p:spPr>
        <p:txBody>
          <a:bodyPr/>
          <a:lstStyle>
            <a:lvl1pPr>
              <a:defRPr sz="21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2543172" y="-1676399"/>
            <a:ext cx="1885950" cy="1885950"/>
          </a:xfrm>
        </p:spPr>
        <p:txBody>
          <a:bodyPr/>
          <a:lstStyle>
            <a:lvl1pPr>
              <a:defRPr sz="21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4571997" y="-1676399"/>
            <a:ext cx="1885950" cy="1885950"/>
          </a:xfrm>
        </p:spPr>
        <p:txBody>
          <a:bodyPr/>
          <a:lstStyle>
            <a:lvl1pPr>
              <a:defRPr sz="21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1" y="133360"/>
            <a:ext cx="4914902" cy="394097"/>
          </a:xfrm>
        </p:spPr>
        <p:txBody>
          <a:bodyPr/>
          <a:lstStyle>
            <a:lvl1pPr algn="l"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18040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pPr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228851" y="133360"/>
            <a:ext cx="4514852" cy="394097"/>
          </a:xfrm>
        </p:spPr>
        <p:txBody>
          <a:bodyPr/>
          <a:lstStyle>
            <a:lvl1pPr algn="l">
              <a:defRPr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2228850" y="742950"/>
            <a:ext cx="4514850" cy="3886200"/>
          </a:xfrm>
        </p:spPr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51928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pPr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71451" y="209560"/>
            <a:ext cx="4514852" cy="394097"/>
          </a:xfrm>
        </p:spPr>
        <p:txBody>
          <a:bodyPr/>
          <a:lstStyle>
            <a:lvl1pPr algn="l"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2343148" y="1047750"/>
            <a:ext cx="3886202" cy="3886200"/>
          </a:xfrm>
        </p:spPr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71559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Light Backgro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4"/>
            <a:ext cx="16002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/>
              <a:pPr/>
              <a:t>11/16/2016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4"/>
            <a:ext cx="21717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4"/>
            <a:ext cx="16002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228850" y="971550"/>
            <a:ext cx="4457700" cy="3733800"/>
          </a:xfrm>
        </p:spPr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73896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No Sid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4"/>
            <a:ext cx="16002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/>
              <a:pPr/>
              <a:t>11/16/2016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4"/>
            <a:ext cx="21717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4"/>
            <a:ext cx="16002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457449" y="971550"/>
            <a:ext cx="4629150" cy="3657600"/>
          </a:xfrm>
        </p:spPr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298" y="285760"/>
            <a:ext cx="4914902" cy="39409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3606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14559" y="228601"/>
            <a:ext cx="2799251" cy="479822"/>
          </a:xfrm>
        </p:spPr>
        <p:txBody>
          <a:bodyPr anchor="b">
            <a:noAutofit/>
          </a:bodyPr>
          <a:lstStyle>
            <a:lvl1pPr marL="0" indent="0">
              <a:buNone/>
              <a:defRPr sz="1500" b="1"/>
            </a:lvl1pPr>
            <a:lvl2pPr marL="342821" indent="0">
              <a:buNone/>
              <a:defRPr sz="1500" b="1"/>
            </a:lvl2pPr>
            <a:lvl3pPr marL="685647" indent="0">
              <a:buNone/>
              <a:defRPr sz="1400" b="1"/>
            </a:lvl3pPr>
            <a:lvl4pPr marL="1028471" indent="0">
              <a:buNone/>
              <a:defRPr sz="1200" b="1"/>
            </a:lvl4pPr>
            <a:lvl5pPr marL="1371294" indent="0">
              <a:buNone/>
              <a:defRPr sz="1200" b="1"/>
            </a:lvl5pPr>
            <a:lvl6pPr marL="1714121" indent="0">
              <a:buNone/>
              <a:defRPr sz="1200" b="1"/>
            </a:lvl6pPr>
            <a:lvl7pPr marL="2056940" indent="0">
              <a:buNone/>
              <a:defRPr sz="1200" b="1"/>
            </a:lvl7pPr>
            <a:lvl8pPr marL="2399760" indent="0">
              <a:buNone/>
              <a:defRPr sz="1200" b="1"/>
            </a:lvl8pPr>
            <a:lvl9pPr marL="2742581" indent="0">
              <a:buNone/>
              <a:defRPr sz="1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14559" y="800111"/>
            <a:ext cx="2799251" cy="382904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228601"/>
            <a:ext cx="2800350" cy="479822"/>
          </a:xfrm>
        </p:spPr>
        <p:txBody>
          <a:bodyPr anchor="b">
            <a:noAutofit/>
          </a:bodyPr>
          <a:lstStyle>
            <a:lvl1pPr marL="0" indent="0">
              <a:buNone/>
              <a:defRPr sz="1500" b="1"/>
            </a:lvl1pPr>
            <a:lvl2pPr marL="342821" indent="0">
              <a:buNone/>
              <a:defRPr sz="1500" b="1"/>
            </a:lvl2pPr>
            <a:lvl3pPr marL="685647" indent="0">
              <a:buNone/>
              <a:defRPr sz="1400" b="1"/>
            </a:lvl3pPr>
            <a:lvl4pPr marL="1028471" indent="0">
              <a:buNone/>
              <a:defRPr sz="1200" b="1"/>
            </a:lvl4pPr>
            <a:lvl5pPr marL="1371294" indent="0">
              <a:buNone/>
              <a:defRPr sz="1200" b="1"/>
            </a:lvl5pPr>
            <a:lvl6pPr marL="1714121" indent="0">
              <a:buNone/>
              <a:defRPr sz="1200" b="1"/>
            </a:lvl6pPr>
            <a:lvl7pPr marL="2056940" indent="0">
              <a:buNone/>
              <a:defRPr sz="1200" b="1"/>
            </a:lvl7pPr>
            <a:lvl8pPr marL="2399760" indent="0">
              <a:buNone/>
              <a:defRPr sz="1200" b="1"/>
            </a:lvl8pPr>
            <a:lvl9pPr marL="2742581" indent="0">
              <a:buNone/>
              <a:defRPr sz="1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800111"/>
            <a:ext cx="2800350" cy="382904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pPr/>
              <a:t>11/16/2016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2146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771650" y="1066800"/>
            <a:ext cx="3486150" cy="628650"/>
          </a:xfrm>
        </p:spPr>
        <p:txBody>
          <a:bodyPr anchor="ctr">
            <a:normAutofit/>
          </a:bodyPr>
          <a:lstStyle>
            <a:lvl1pPr marL="42854" indent="0">
              <a:buFontTx/>
              <a:buNone/>
              <a:defRPr sz="14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1771650" y="1695450"/>
            <a:ext cx="3486150" cy="628650"/>
          </a:xfrm>
        </p:spPr>
        <p:txBody>
          <a:bodyPr anchor="ctr">
            <a:normAutofit/>
          </a:bodyPr>
          <a:lstStyle>
            <a:lvl1pPr marL="42854" indent="0">
              <a:buFontTx/>
              <a:buNone/>
              <a:defRPr sz="14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1771650" y="2324100"/>
            <a:ext cx="3486150" cy="628650"/>
          </a:xfrm>
        </p:spPr>
        <p:txBody>
          <a:bodyPr anchor="ctr">
            <a:normAutofit/>
          </a:bodyPr>
          <a:lstStyle>
            <a:lvl1pPr marL="42854" indent="0">
              <a:buFontTx/>
              <a:buNone/>
              <a:defRPr sz="14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1771650" y="2952750"/>
            <a:ext cx="3486150" cy="628650"/>
          </a:xfrm>
        </p:spPr>
        <p:txBody>
          <a:bodyPr anchor="ctr">
            <a:normAutofit/>
          </a:bodyPr>
          <a:lstStyle>
            <a:lvl1pPr marL="42854" indent="0">
              <a:buFontTx/>
              <a:buNone/>
              <a:defRPr sz="14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87934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8600"/>
            <a:ext cx="2457450" cy="23431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257550" y="228601"/>
            <a:ext cx="3371850" cy="2343986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85800" y="2571750"/>
            <a:ext cx="2457450" cy="22860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3143250" y="2571750"/>
            <a:ext cx="3486150" cy="2286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28079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343150" y="5669756"/>
            <a:ext cx="21717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14900" y="5669756"/>
            <a:ext cx="1600200" cy="273844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285750" y="2419361"/>
            <a:ext cx="1885948" cy="2514599"/>
          </a:xfrm>
        </p:spPr>
        <p:txBody>
          <a:bodyPr lIns="274265" tIns="0" rIns="182840">
            <a:normAutofit/>
          </a:bodyPr>
          <a:lstStyle>
            <a:lvl1pPr>
              <a:lnSpc>
                <a:spcPts val="1500"/>
              </a:lnSpc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2314575" y="2419361"/>
            <a:ext cx="1885948" cy="2514599"/>
          </a:xfrm>
        </p:spPr>
        <p:txBody>
          <a:bodyPr lIns="274265" tIns="0" rIns="182840">
            <a:normAutofit/>
          </a:bodyPr>
          <a:lstStyle>
            <a:lvl1pPr>
              <a:lnSpc>
                <a:spcPts val="1500"/>
              </a:lnSpc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343397" y="2419361"/>
            <a:ext cx="1885948" cy="2514599"/>
          </a:xfrm>
        </p:spPr>
        <p:txBody>
          <a:bodyPr lIns="274265" tIns="0" rIns="182840">
            <a:normAutofit/>
          </a:bodyPr>
          <a:lstStyle>
            <a:lvl1pPr>
              <a:lnSpc>
                <a:spcPts val="1500"/>
              </a:lnSpc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285750" y="533401"/>
            <a:ext cx="1885948" cy="1885950"/>
          </a:xfrm>
        </p:spPr>
        <p:txBody>
          <a:bodyPr/>
          <a:lstStyle>
            <a:lvl1pPr>
              <a:defRPr sz="21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2314572" y="533401"/>
            <a:ext cx="1885950" cy="1885950"/>
          </a:xfrm>
        </p:spPr>
        <p:txBody>
          <a:bodyPr/>
          <a:lstStyle>
            <a:lvl1pPr>
              <a:defRPr sz="21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4343397" y="533401"/>
            <a:ext cx="1885950" cy="1885950"/>
          </a:xfrm>
        </p:spPr>
        <p:txBody>
          <a:bodyPr/>
          <a:lstStyle>
            <a:lvl1pPr>
              <a:defRPr sz="21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1" y="133360"/>
            <a:ext cx="4914902" cy="394097"/>
          </a:xfrm>
        </p:spPr>
        <p:txBody>
          <a:bodyPr/>
          <a:lstStyle>
            <a:lvl1pPr algn="l"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96887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bg>
      <p:bgPr>
        <a:blipFill rotWithShape="1">
          <a:blip r:embed="rId2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 descr="AE_4c-logo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112" y="4834282"/>
            <a:ext cx="858017" cy="289581"/>
          </a:xfrm>
          <a:prstGeom prst="rect">
            <a:avLst/>
          </a:prstGeom>
        </p:spPr>
      </p:pic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342911" y="-17635"/>
            <a:ext cx="2700173" cy="577081"/>
          </a:xfrm>
          <a:prstGeom prst="rect">
            <a:avLst/>
          </a:prstGeom>
          <a:solidFill>
            <a:srgbClr val="FF5C4C">
              <a:alpha val="73000"/>
            </a:srgbClr>
          </a:solidFill>
        </p:spPr>
        <p:txBody>
          <a:bodyPr wrap="square">
            <a:spAutoFit/>
          </a:bodyPr>
          <a:lstStyle>
            <a:lvl1pPr algn="ctr">
              <a:defRPr sz="330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42900" y="4836438"/>
            <a:ext cx="1600200" cy="273844"/>
          </a:xfrm>
          <a:prstGeom prst="rect">
            <a:avLst/>
          </a:prstGeom>
        </p:spPr>
        <p:txBody>
          <a:bodyPr vert="horz" lIns="68565" tIns="34289" rIns="68565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dirty="0" smtClean="0">
                <a:solidFill>
                  <a:prstClr val="black">
                    <a:tint val="75000"/>
                  </a:prstClr>
                </a:solidFill>
              </a:rPr>
              <a:t>© 2014 AdvancED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54230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7E3AE-D2E2-4B57-B644-761FCCB042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EB5B-2C54-4F30-A3C8-1AC4545719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70882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pPr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1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3886201"/>
            <a:ext cx="5829300" cy="700088"/>
          </a:xfrm>
        </p:spPr>
        <p:txBody>
          <a:bodyPr anchor="b">
            <a:normAutofit/>
          </a:bodyPr>
          <a:lstStyle>
            <a:lvl1pPr algn="ctr">
              <a:defRPr sz="18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4572000"/>
            <a:ext cx="4800600" cy="51435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342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87529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7D88-ACB1-4829-9C39-A4733802BF1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11/16/2016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3B28C-0DB5-4941-8C74-BF6AB60AC2CC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3627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8850" y="971550"/>
            <a:ext cx="4514850" cy="3733800"/>
          </a:xfrm>
        </p:spPr>
        <p:txBody>
          <a:bodyPr>
            <a:normAutofit/>
          </a:bodyPr>
          <a:lstStyle>
            <a:lvl1pPr marL="128561" indent="-128561">
              <a:buFont typeface="Arial" pitchFamily="34" charset="0"/>
              <a:buChar char="•"/>
              <a:defRPr sz="18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71380" indent="-128561">
              <a:buFont typeface="Arial" pitchFamily="34" charset="0"/>
              <a:buChar char="•"/>
              <a:defRPr sz="1500"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 marL="814208" indent="-128561">
              <a:buFont typeface="Arial" pitchFamily="34" charset="0"/>
              <a:buChar char="•"/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 marL="1157027" indent="-128561">
              <a:buFont typeface="Arial" pitchFamily="34" charset="0"/>
              <a:buChar char="•"/>
              <a:defRPr sz="1200"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 marL="1499851" indent="-128561">
              <a:buFont typeface="Arial" pitchFamily="34" charset="0"/>
              <a:buChar char="•"/>
              <a:defRPr sz="1200"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pPr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07972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rain_tracks_source_HD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0" y="114304"/>
            <a:ext cx="6858000" cy="3857625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57181"/>
            <a:ext cx="6858000" cy="397886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7" tIns="34289" rIns="68537" bIns="34289" rtlCol="0" anchor="ctr"/>
          <a:lstStyle/>
          <a:p>
            <a:pPr algn="ctr" defTabSz="685307"/>
            <a:endParaRPr lang="en-US" sz="1000" dirty="0">
              <a:solidFill>
                <a:prstClr val="white"/>
              </a:solidFill>
            </a:endParaRP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-75673" y="3971925"/>
            <a:ext cx="6968959" cy="1228726"/>
            <a:chOff x="-134532" y="5254747"/>
            <a:chExt cx="12389260" cy="1603799"/>
          </a:xfrm>
        </p:grpSpPr>
        <p:sp>
          <p:nvSpPr>
            <p:cNvPr id="24" name="Rectangle 23"/>
            <p:cNvSpPr/>
            <p:nvPr userDrawn="1"/>
          </p:nvSpPr>
          <p:spPr>
            <a:xfrm rot="16200000">
              <a:off x="5309832" y="-86350"/>
              <a:ext cx="1518365" cy="12371427"/>
            </a:xfrm>
            <a:prstGeom prst="rect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3000">
                  <a:schemeClr val="accent2">
                    <a:lumMod val="5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07"/>
              <a:endParaRPr lang="en-US" sz="1000">
                <a:solidFill>
                  <a:prstClr val="white"/>
                </a:solidFill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 rot="16200000">
              <a:off x="6008465" y="-888250"/>
              <a:ext cx="85433" cy="12371427"/>
            </a:xfrm>
            <a:prstGeom prst="rect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51000">
                  <a:schemeClr val="tx1">
                    <a:lumMod val="50000"/>
                    <a:lumOff val="50000"/>
                  </a:schemeClr>
                </a:gs>
                <a:gs pos="81000">
                  <a:schemeClr val="tx1">
                    <a:lumMod val="75000"/>
                    <a:lumOff val="25000"/>
                  </a:schemeClr>
                </a:gs>
              </a:gsLst>
              <a:lin ang="0" scaled="0"/>
            </a:gra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07"/>
              <a:endParaRPr lang="en-US" sz="1000">
                <a:solidFill>
                  <a:prstClr val="white"/>
                </a:solidFill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10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lumMod val="1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29051"/>
            <a:ext cx="5829300" cy="700088"/>
          </a:xfrm>
        </p:spPr>
        <p:txBody>
          <a:bodyPr anchor="b">
            <a:normAutofit/>
          </a:bodyPr>
          <a:lstStyle>
            <a:lvl1pPr algn="l">
              <a:defRPr sz="1800"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09407"/>
            <a:ext cx="4800600" cy="514350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>
                    <a:lumMod val="90000"/>
                  </a:schemeClr>
                </a:solidFill>
              </a:defRPr>
            </a:lvl1pPr>
            <a:lvl2pPr marL="257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0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7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4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1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8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 rot="16200000">
            <a:off x="3374727" y="-3423162"/>
            <a:ext cx="107374" cy="6958928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3000">
                <a:schemeClr val="accent2">
                  <a:lumMod val="5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7" tIns="34289" rIns="68537" bIns="34289" rtlCol="0" anchor="ctr"/>
          <a:lstStyle/>
          <a:p>
            <a:pPr algn="ctr" defTabSz="685307"/>
            <a:endParaRPr lang="en-US" sz="10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79640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1828800"/>
            <a:ext cx="4800600" cy="514350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2">
                    <a:lumMod val="25000"/>
                  </a:schemeClr>
                </a:solidFill>
              </a:defRPr>
            </a:lvl1pPr>
            <a:lvl2pPr marL="342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7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8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50" y="1328737"/>
            <a:ext cx="6286500" cy="700088"/>
          </a:xfrm>
        </p:spPr>
        <p:txBody>
          <a:bodyPr anchor="b">
            <a:noAutofit/>
          </a:bodyPr>
          <a:lstStyle>
            <a:lvl1pPr algn="ctr"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615244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ight Backgro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4"/>
            <a:ext cx="16002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/>
              <a:pPr/>
              <a:t>11/16/2016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4"/>
            <a:ext cx="21717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4"/>
            <a:ext cx="16002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228850" y="971550"/>
            <a:ext cx="4457700" cy="3733800"/>
          </a:xfrm>
        </p:spPr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12045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o Sid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4"/>
            <a:ext cx="16002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/>
              <a:pPr/>
              <a:t>11/16/2016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4"/>
            <a:ext cx="21717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4"/>
            <a:ext cx="16002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114550" y="971550"/>
            <a:ext cx="4629150" cy="3657600"/>
          </a:xfrm>
        </p:spPr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62111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63292"/>
            <a:ext cx="5314950" cy="1021556"/>
          </a:xfrm>
        </p:spPr>
        <p:txBody>
          <a:bodyPr anchor="t"/>
          <a:lstStyle>
            <a:lvl1pPr algn="l">
              <a:defRPr sz="3000" b="0" cap="all">
                <a:solidFill>
                  <a:schemeClr val="bg1">
                    <a:lumMod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438151"/>
            <a:ext cx="531495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bg1">
                    <a:lumMod val="10000"/>
                  </a:schemeClr>
                </a:solidFill>
              </a:defRPr>
            </a:lvl1pPr>
            <a:lvl2pPr marL="3428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6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47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29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12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9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76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58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pPr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659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1" y="1123950"/>
            <a:ext cx="1446836" cy="228600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43301" y="1123950"/>
            <a:ext cx="1446836" cy="228600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pPr/>
              <a:t>11/16/2016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9664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14559" y="228601"/>
            <a:ext cx="2799251" cy="479822"/>
          </a:xfrm>
        </p:spPr>
        <p:txBody>
          <a:bodyPr anchor="b">
            <a:noAutofit/>
          </a:bodyPr>
          <a:lstStyle>
            <a:lvl1pPr marL="0" indent="0">
              <a:buNone/>
              <a:defRPr sz="1500" b="1"/>
            </a:lvl1pPr>
            <a:lvl2pPr marL="342821" indent="0">
              <a:buNone/>
              <a:defRPr sz="1500" b="1"/>
            </a:lvl2pPr>
            <a:lvl3pPr marL="685647" indent="0">
              <a:buNone/>
              <a:defRPr sz="1400" b="1"/>
            </a:lvl3pPr>
            <a:lvl4pPr marL="1028471" indent="0">
              <a:buNone/>
              <a:defRPr sz="1200" b="1"/>
            </a:lvl4pPr>
            <a:lvl5pPr marL="1371294" indent="0">
              <a:buNone/>
              <a:defRPr sz="1200" b="1"/>
            </a:lvl5pPr>
            <a:lvl6pPr marL="1714121" indent="0">
              <a:buNone/>
              <a:defRPr sz="1200" b="1"/>
            </a:lvl6pPr>
            <a:lvl7pPr marL="2056940" indent="0">
              <a:buNone/>
              <a:defRPr sz="1200" b="1"/>
            </a:lvl7pPr>
            <a:lvl8pPr marL="2399760" indent="0">
              <a:buNone/>
              <a:defRPr sz="1200" b="1"/>
            </a:lvl8pPr>
            <a:lvl9pPr marL="2742581" indent="0">
              <a:buNone/>
              <a:defRPr sz="1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14559" y="800111"/>
            <a:ext cx="2799251" cy="382904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228601"/>
            <a:ext cx="2800350" cy="479822"/>
          </a:xfrm>
        </p:spPr>
        <p:txBody>
          <a:bodyPr anchor="b">
            <a:noAutofit/>
          </a:bodyPr>
          <a:lstStyle>
            <a:lvl1pPr marL="0" indent="0">
              <a:buNone/>
              <a:defRPr sz="1500" b="1"/>
            </a:lvl1pPr>
            <a:lvl2pPr marL="342821" indent="0">
              <a:buNone/>
              <a:defRPr sz="1500" b="1"/>
            </a:lvl2pPr>
            <a:lvl3pPr marL="685647" indent="0">
              <a:buNone/>
              <a:defRPr sz="1400" b="1"/>
            </a:lvl3pPr>
            <a:lvl4pPr marL="1028471" indent="0">
              <a:buNone/>
              <a:defRPr sz="1200" b="1"/>
            </a:lvl4pPr>
            <a:lvl5pPr marL="1371294" indent="0">
              <a:buNone/>
              <a:defRPr sz="1200" b="1"/>
            </a:lvl5pPr>
            <a:lvl6pPr marL="1714121" indent="0">
              <a:buNone/>
              <a:defRPr sz="1200" b="1"/>
            </a:lvl6pPr>
            <a:lvl7pPr marL="2056940" indent="0">
              <a:buNone/>
              <a:defRPr sz="1200" b="1"/>
            </a:lvl7pPr>
            <a:lvl8pPr marL="2399760" indent="0">
              <a:buNone/>
              <a:defRPr sz="1200" b="1"/>
            </a:lvl8pPr>
            <a:lvl9pPr marL="2742581" indent="0">
              <a:buNone/>
              <a:defRPr sz="1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800111"/>
            <a:ext cx="2800350" cy="382904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pPr/>
              <a:t>11/16/2016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22199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/>
              <a:pPr/>
              <a:t>11/16/2016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94299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media" Target="../media/media1.wmv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75000"/>
              </a:schemeClr>
            </a:gs>
            <a:gs pos="82000">
              <a:schemeClr val="accent6">
                <a:lumMod val="44000"/>
              </a:schemeClr>
            </a:gs>
            <a:gs pos="99167">
              <a:schemeClr val="accent2">
                <a:lumMod val="24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4400550" y="2876550"/>
            <a:ext cx="7143750" cy="5257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sz="14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4"/>
            <a:ext cx="16002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/>
              <a:pPr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4"/>
            <a:ext cx="21717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4"/>
            <a:ext cx="16002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43150" y="742950"/>
            <a:ext cx="4229100" cy="3886200"/>
          </a:xfrm>
          <a:prstGeom prst="rect">
            <a:avLst/>
          </a:prstGeom>
        </p:spPr>
        <p:txBody>
          <a:bodyPr vert="horz" lIns="91422" tIns="45711" rIns="91422" bIns="45711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57350" y="133360"/>
            <a:ext cx="4914902" cy="394097"/>
          </a:xfrm>
          <a:prstGeom prst="rect">
            <a:avLst/>
          </a:prstGeom>
        </p:spPr>
        <p:txBody>
          <a:bodyPr vert="horz" lIns="91422" tIns="45711" rIns="91422" bIns="45711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-57150" y="5090441"/>
            <a:ext cx="6972300" cy="112939"/>
          </a:xfrm>
          <a:prstGeom prst="rect">
            <a:avLst/>
          </a:prstGeom>
          <a:gradFill>
            <a:gsLst>
              <a:gs pos="53350">
                <a:schemeClr val="accent2">
                  <a:lumMod val="61000"/>
                </a:schemeClr>
              </a:gs>
              <a:gs pos="0">
                <a:schemeClr val="accent2">
                  <a:lumMod val="32000"/>
                </a:schemeClr>
              </a:gs>
              <a:gs pos="100000">
                <a:schemeClr val="accent2">
                  <a:lumMod val="34000"/>
                </a:schemeClr>
              </a:gs>
            </a:gsLst>
            <a:lin ang="0" scaled="0"/>
          </a:gradFill>
          <a:ln w="9525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sz="1400"/>
          </a:p>
        </p:txBody>
      </p:sp>
      <p:sp>
        <p:nvSpPr>
          <p:cNvPr id="17" name="Rectangle 16"/>
          <p:cNvSpPr/>
          <p:nvPr userDrawn="1"/>
        </p:nvSpPr>
        <p:spPr>
          <a:xfrm>
            <a:off x="-5316" y="-19050"/>
            <a:ext cx="6863316" cy="130692"/>
          </a:xfrm>
          <a:prstGeom prst="rect">
            <a:avLst/>
          </a:prstGeom>
          <a:gradFill>
            <a:gsLst>
              <a:gs pos="53350">
                <a:schemeClr val="accent2">
                  <a:lumMod val="61000"/>
                </a:schemeClr>
              </a:gs>
              <a:gs pos="0">
                <a:schemeClr val="accent2">
                  <a:lumMod val="32000"/>
                </a:schemeClr>
              </a:gs>
              <a:gs pos="100000">
                <a:schemeClr val="accent2">
                  <a:lumMod val="34000"/>
                </a:schemeClr>
              </a:gs>
            </a:gsLst>
            <a:lin ang="0" scaled="0"/>
          </a:gradFill>
          <a:ln w="9525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="" xmlns:p14="http://schemas.microsoft.com/office/powerpoint/2010/main" val="1698139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5" r:id="rId16"/>
    <p:sldLayoutId id="2147483752" r:id="rId17"/>
    <p:sldLayoutId id="2147483753" r:id="rId18"/>
    <p:sldLayoutId id="2147483650" r:id="rId19"/>
    <p:sldLayoutId id="2147483663" r:id="rId20"/>
    <p:sldLayoutId id="2147483682" r:id="rId21"/>
    <p:sldLayoutId id="2147483653" r:id="rId22"/>
    <p:sldLayoutId id="2147483660" r:id="rId23"/>
    <p:sldLayoutId id="2147483661" r:id="rId24"/>
    <p:sldLayoutId id="2147483662" r:id="rId25"/>
    <p:sldLayoutId id="2147483777" r:id="rId26"/>
  </p:sldLayoutIdLst>
  <p:timing>
    <p:tnLst>
      <p:par>
        <p:cTn id="1" dur="indefinite" restart="never" nodeType="tmRoot"/>
      </p:par>
    </p:tnLst>
  </p:timing>
  <p:txStyles>
    <p:titleStyle>
      <a:lvl1pPr algn="r" defTabSz="685647" rtl="0" eaLnBrk="1" latinLnBrk="0" hangingPunct="1">
        <a:spcBef>
          <a:spcPct val="0"/>
        </a:spcBef>
        <a:buNone/>
        <a:defRPr sz="2100" kern="1200">
          <a:solidFill>
            <a:schemeClr val="bg1">
              <a:lumMod val="90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685647" rtl="0" eaLnBrk="1" latinLnBrk="0" hangingPunct="1">
        <a:spcBef>
          <a:spcPct val="20000"/>
        </a:spcBef>
        <a:buFontTx/>
        <a:buNone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1pPr>
      <a:lvl2pPr marL="0" indent="0" algn="l" defTabSz="685647" rtl="0" eaLnBrk="1" latinLnBrk="0" hangingPunct="1">
        <a:spcBef>
          <a:spcPct val="20000"/>
        </a:spcBef>
        <a:buFontTx/>
        <a:buNone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2pPr>
      <a:lvl3pPr marL="0" indent="0" algn="l" defTabSz="685647" rtl="0" eaLnBrk="1" latinLnBrk="0" hangingPunct="1">
        <a:spcBef>
          <a:spcPct val="20000"/>
        </a:spcBef>
        <a:buFontTx/>
        <a:buNone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3pPr>
      <a:lvl4pPr marL="0" indent="0" algn="l" defTabSz="685647" rtl="0" eaLnBrk="1" latinLnBrk="0" hangingPunct="1">
        <a:spcBef>
          <a:spcPct val="20000"/>
        </a:spcBef>
        <a:buFontTx/>
        <a:buNone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4pPr>
      <a:lvl5pPr marL="0" indent="0" algn="l" defTabSz="685647" rtl="0" eaLnBrk="1" latinLnBrk="0" hangingPunct="1">
        <a:spcBef>
          <a:spcPct val="20000"/>
        </a:spcBef>
        <a:buFontTx/>
        <a:buNone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5pPr>
      <a:lvl6pPr marL="1885527" indent="-171414" algn="l" defTabSz="68564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351" indent="-171414" algn="l" defTabSz="68564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74" indent="-171414" algn="l" defTabSz="68564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01" indent="-171414" algn="l" defTabSz="68564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2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47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7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94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2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40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60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8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68567" tIns="34289" rIns="68567" bIns="3428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68567" tIns="34289" rIns="68567" bIns="342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4"/>
            <a:ext cx="1600200" cy="273844"/>
          </a:xfrm>
          <a:prstGeom prst="rect">
            <a:avLst/>
          </a:prstGeom>
        </p:spPr>
        <p:txBody>
          <a:bodyPr vert="horz" lIns="68567" tIns="34289" rIns="68567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47"/>
            <a:fld id="{BC37E3AE-D2E2-4B57-B644-761FCCB042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47"/>
              <a:t>11/16/2016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4"/>
            <a:ext cx="2171700" cy="273844"/>
          </a:xfrm>
          <a:prstGeom prst="rect">
            <a:avLst/>
          </a:prstGeom>
        </p:spPr>
        <p:txBody>
          <a:bodyPr vert="horz" lIns="68567" tIns="34289" rIns="68567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4"/>
            <a:ext cx="1600200" cy="273844"/>
          </a:xfrm>
          <a:prstGeom prst="rect">
            <a:avLst/>
          </a:prstGeom>
        </p:spPr>
        <p:txBody>
          <a:bodyPr vert="horz" lIns="68567" tIns="34289" rIns="68567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47"/>
            <a:fld id="{DADEEB5B-2C54-4F30-A3C8-1AC4545719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1257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</p:sldLayoutIdLst>
  <p:txStyles>
    <p:titleStyle>
      <a:lvl1pPr algn="ctr" defTabSz="685647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20" indent="-257120" algn="l" defTabSz="68564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087" indent="-214268" algn="l" defTabSz="685647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60" indent="-171414" algn="l" defTabSz="685647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80" indent="-171414" algn="l" defTabSz="685647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01" indent="-171414" algn="l" defTabSz="685647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527" indent="-171414" algn="l" defTabSz="68564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351" indent="-171414" algn="l" defTabSz="68564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74" indent="-171414" algn="l" defTabSz="68564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01" indent="-171414" algn="l" defTabSz="68564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2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47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7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94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2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40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60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8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</a:schemeClr>
            </a:gs>
            <a:gs pos="91000">
              <a:schemeClr val="accent3">
                <a:lumMod val="1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5978"/>
            <a:ext cx="6172200" cy="857250"/>
          </a:xfrm>
          <a:prstGeom prst="rect">
            <a:avLst/>
          </a:prstGeom>
        </p:spPr>
        <p:txBody>
          <a:bodyPr vert="horz" lIns="91384" tIns="45692" rIns="91384" bIns="4569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384" tIns="45692" rIns="91384" bIns="4569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4"/>
            <a:ext cx="1600200" cy="273844"/>
          </a:xfrm>
          <a:prstGeom prst="rect">
            <a:avLst/>
          </a:prstGeom>
        </p:spPr>
        <p:txBody>
          <a:bodyPr vert="horz" lIns="91384" tIns="45692" rIns="91384" bIns="4569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70"/>
            <a:fld id="{15837D88-ACB1-4829-9C39-A4733802BF1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913770"/>
              <a:t>11/16/2016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4"/>
            <a:ext cx="2171700" cy="273844"/>
          </a:xfrm>
          <a:prstGeom prst="rect">
            <a:avLst/>
          </a:prstGeom>
        </p:spPr>
        <p:txBody>
          <a:bodyPr vert="horz" lIns="91384" tIns="45692" rIns="91384" bIns="4569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4"/>
            <a:ext cx="1600200" cy="273844"/>
          </a:xfrm>
          <a:prstGeom prst="rect">
            <a:avLst/>
          </a:prstGeom>
        </p:spPr>
        <p:txBody>
          <a:bodyPr vert="horz" lIns="91384" tIns="45692" rIns="91384" bIns="4569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70"/>
            <a:fld id="{D543B28C-0DB5-4941-8C74-BF6AB60AC2CC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913770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9202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</p:sldLayoutIdLst>
  <p:txStyles>
    <p:titleStyle>
      <a:lvl1pPr algn="ctr" defTabSz="685324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006" indent="-257006" algn="l" defTabSz="68532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821" indent="-214173" algn="l" defTabSz="685324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661" indent="-171338" algn="l" defTabSz="685324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310" indent="-171338" algn="l" defTabSz="685324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960" indent="-171338" algn="l" defTabSz="685324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634" indent="-171338" algn="l" defTabSz="68532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296" indent="-171338" algn="l" defTabSz="68532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958" indent="-171338" algn="l" defTabSz="68532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633" indent="-171338" algn="l" defTabSz="68532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3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50" algn="l" defTabSz="6853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324" algn="l" defTabSz="6853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986" algn="l" defTabSz="6853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648" algn="l" defTabSz="6853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323" algn="l" defTabSz="6853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971" algn="l" defTabSz="6853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620" algn="l" defTabSz="6853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270" algn="l" defTabSz="6853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</a:schemeClr>
            </a:gs>
            <a:gs pos="91000">
              <a:schemeClr val="accent3">
                <a:lumMod val="1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5978"/>
            <a:ext cx="6172200" cy="857250"/>
          </a:xfrm>
          <a:prstGeom prst="rect">
            <a:avLst/>
          </a:prstGeom>
        </p:spPr>
        <p:txBody>
          <a:bodyPr vert="horz" lIns="91384" tIns="45692" rIns="91384" bIns="4569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384" tIns="45692" rIns="91384" bIns="4569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4"/>
            <a:ext cx="1600200" cy="273844"/>
          </a:xfrm>
          <a:prstGeom prst="rect">
            <a:avLst/>
          </a:prstGeom>
        </p:spPr>
        <p:txBody>
          <a:bodyPr vert="horz" lIns="91384" tIns="45692" rIns="91384" bIns="4569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70"/>
            <a:fld id="{15837D88-ACB1-4829-9C39-A4733802BF1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913770"/>
              <a:t>11/16/2016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4"/>
            <a:ext cx="2171700" cy="273844"/>
          </a:xfrm>
          <a:prstGeom prst="rect">
            <a:avLst/>
          </a:prstGeom>
        </p:spPr>
        <p:txBody>
          <a:bodyPr vert="horz" lIns="91384" tIns="45692" rIns="91384" bIns="4569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4"/>
            <a:ext cx="1600200" cy="273844"/>
          </a:xfrm>
          <a:prstGeom prst="rect">
            <a:avLst/>
          </a:prstGeom>
        </p:spPr>
        <p:txBody>
          <a:bodyPr vert="horz" lIns="91384" tIns="45692" rIns="91384" bIns="4569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70"/>
            <a:fld id="{D543B28C-0DB5-4941-8C74-BF6AB60AC2CC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913770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9202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</p:sldLayoutIdLst>
  <p:txStyles>
    <p:titleStyle>
      <a:lvl1pPr algn="ctr" defTabSz="685324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006" indent="-257006" algn="l" defTabSz="68532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821" indent="-214173" algn="l" defTabSz="685324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661" indent="-171338" algn="l" defTabSz="685324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310" indent="-171338" algn="l" defTabSz="685324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960" indent="-171338" algn="l" defTabSz="685324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634" indent="-171338" algn="l" defTabSz="68532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296" indent="-171338" algn="l" defTabSz="68532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958" indent="-171338" algn="l" defTabSz="68532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633" indent="-171338" algn="l" defTabSz="68532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3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50" algn="l" defTabSz="6853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324" algn="l" defTabSz="6853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986" algn="l" defTabSz="6853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648" algn="l" defTabSz="6853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323" algn="l" defTabSz="6853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971" algn="l" defTabSz="6853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620" algn="l" defTabSz="6853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270" algn="l" defTabSz="6853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65000"/>
              </a:schemeClr>
            </a:gs>
            <a:gs pos="58000">
              <a:schemeClr val="tx1">
                <a:lumMod val="65000"/>
                <a:lumOff val="35000"/>
              </a:schemeClr>
            </a:gs>
            <a:gs pos="81000">
              <a:schemeClr val="tx1">
                <a:lumMod val="75000"/>
                <a:lumOff val="2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rain_tracks_slide2.mov">
            <a:hlinkClick r:id="" action="ppaction://media"/>
          </p:cNvPr>
          <p:cNvPicPr>
            <a:picLocks noChangeAspect="1"/>
          </p:cNvPicPr>
          <p:nvPr userDrawn="1">
            <a:videoFile r:link="rId3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-737278" y="0"/>
            <a:ext cx="2600325" cy="51435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rot="10800000">
            <a:off x="2049287" y="-24321"/>
            <a:ext cx="4828749" cy="5212271"/>
          </a:xfrm>
          <a:prstGeom prst="rect">
            <a:avLst/>
          </a:prstGeom>
          <a:blipFill dpi="0" rotWithShape="1">
            <a:blip r:embed="rId6" cstate="email">
              <a:alphaModFix amt="8000"/>
            </a:blip>
            <a:srcRect/>
            <a:stretch>
              <a:fillRect b="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8" tIns="34289" rIns="68538" bIns="34289" rtlCol="0" anchor="ctr"/>
          <a:lstStyle/>
          <a:p>
            <a:pPr algn="ctr" defTabSz="685324"/>
            <a:endParaRPr lang="en-US" sz="1000">
              <a:solidFill>
                <a:prstClr val="white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 rot="5400000">
            <a:off x="-678428" y="2484357"/>
            <a:ext cx="5224972" cy="142019"/>
            <a:chOff x="-76201" y="1428750"/>
            <a:chExt cx="12344400" cy="628651"/>
          </a:xfrm>
        </p:grpSpPr>
        <p:sp>
          <p:nvSpPr>
            <p:cNvPr id="23" name="Rectangle 22"/>
            <p:cNvSpPr/>
            <p:nvPr/>
          </p:nvSpPr>
          <p:spPr>
            <a:xfrm rot="5400000">
              <a:off x="5796675" y="-4414123"/>
              <a:ext cx="628651" cy="12314397"/>
            </a:xfrm>
            <a:prstGeom prst="rect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3000">
                  <a:schemeClr val="accent2">
                    <a:lumMod val="5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 sz="1000">
                <a:solidFill>
                  <a:prstClr val="white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 rot="16200000">
              <a:off x="6035358" y="-4663758"/>
              <a:ext cx="91275" cy="12314393"/>
            </a:xfrm>
            <a:prstGeom prst="rect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51000">
                  <a:schemeClr val="tx1">
                    <a:lumMod val="50000"/>
                    <a:lumOff val="50000"/>
                  </a:schemeClr>
                </a:gs>
                <a:gs pos="81000">
                  <a:schemeClr val="tx1">
                    <a:lumMod val="75000"/>
                    <a:lumOff val="25000"/>
                  </a:schemeClr>
                </a:gs>
              </a:gsLst>
              <a:lin ang="0" scaled="0"/>
            </a:gra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 sz="1000">
                <a:solidFill>
                  <a:prstClr val="white"/>
                </a:solidFill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7"/>
            <a:ext cx="1600200" cy="273844"/>
          </a:xfrm>
          <a:prstGeom prst="rect">
            <a:avLst/>
          </a:prstGeom>
        </p:spPr>
        <p:txBody>
          <a:bodyPr vert="horz" lIns="68538" tIns="34289" rIns="68538" bIns="34289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24"/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24"/>
              <a:t>11/16/2016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7"/>
            <a:ext cx="2171700" cy="273844"/>
          </a:xfrm>
          <a:prstGeom prst="rect">
            <a:avLst/>
          </a:prstGeom>
        </p:spPr>
        <p:txBody>
          <a:bodyPr vert="horz" lIns="68538" tIns="34289" rIns="68538" bIns="34289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2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7"/>
            <a:ext cx="1600200" cy="273844"/>
          </a:xfrm>
          <a:prstGeom prst="rect">
            <a:avLst/>
          </a:prstGeom>
        </p:spPr>
        <p:txBody>
          <a:bodyPr vert="horz" lIns="68538" tIns="34289" rIns="68538" bIns="34289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24"/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2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 Placeholder 2" hidden="1"/>
          <p:cNvSpPr>
            <a:spLocks noGrp="1"/>
          </p:cNvSpPr>
          <p:nvPr>
            <p:ph type="body" idx="1"/>
          </p:nvPr>
        </p:nvSpPr>
        <p:spPr>
          <a:xfrm>
            <a:off x="1714500" y="628650"/>
            <a:ext cx="5143500" cy="4514850"/>
          </a:xfrm>
          <a:prstGeom prst="rect">
            <a:avLst/>
          </a:prstGeom>
        </p:spPr>
        <p:txBody>
          <a:bodyPr vert="horz" lIns="68538" tIns="34289" rIns="68538" bIns="3428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43126" y="3005"/>
            <a:ext cx="4914902" cy="394097"/>
          </a:xfrm>
          <a:prstGeom prst="rect">
            <a:avLst/>
          </a:prstGeom>
        </p:spPr>
        <p:txBody>
          <a:bodyPr vert="horz" lIns="68538" tIns="34289" rIns="68538" bIns="34289" rtlCol="0" anchor="ctr" anchorCtr="0">
            <a:noAutofit/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-14130" y="-11619"/>
            <a:ext cx="1875851" cy="515512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8" tIns="34289" rIns="68538" bIns="34289" rtlCol="0" anchor="ctr"/>
          <a:lstStyle/>
          <a:p>
            <a:pPr algn="ctr" defTabSz="685324"/>
            <a:endParaRPr lang="en-US" sz="10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8963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</p:sldLayoutIdLst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  <p:txStyles>
    <p:titleStyle>
      <a:lvl1pPr algn="l" defTabSz="514013" rtl="0" eaLnBrk="1" latinLnBrk="0" hangingPunct="1">
        <a:spcBef>
          <a:spcPct val="0"/>
        </a:spcBef>
        <a:buNone/>
        <a:defRPr lang="en-US" sz="1800" b="1" kern="1200" dirty="0">
          <a:ln>
            <a:solidFill>
              <a:schemeClr val="bg1">
                <a:lumMod val="95000"/>
              </a:schemeClr>
            </a:solidFill>
          </a:ln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514013" rtl="0" eaLnBrk="1" latinLnBrk="0" hangingPunct="1">
        <a:spcBef>
          <a:spcPct val="20000"/>
        </a:spcBef>
        <a:buFontTx/>
        <a:buNone/>
        <a:defRPr sz="14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1pPr>
      <a:lvl2pPr marL="0" indent="0" algn="l" defTabSz="514013" rtl="0" eaLnBrk="1" latinLnBrk="0" hangingPunct="1">
        <a:spcBef>
          <a:spcPct val="20000"/>
        </a:spcBef>
        <a:buFontTx/>
        <a:buNone/>
        <a:defRPr sz="14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2pPr>
      <a:lvl3pPr marL="0" indent="0" algn="l" defTabSz="514013" rtl="0" eaLnBrk="1" latinLnBrk="0" hangingPunct="1">
        <a:spcBef>
          <a:spcPct val="20000"/>
        </a:spcBef>
        <a:buFontTx/>
        <a:buNone/>
        <a:defRPr sz="14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3pPr>
      <a:lvl4pPr marL="0" indent="0" algn="l" defTabSz="514013" rtl="0" eaLnBrk="1" latinLnBrk="0" hangingPunct="1">
        <a:spcBef>
          <a:spcPct val="20000"/>
        </a:spcBef>
        <a:buFontTx/>
        <a:buNone/>
        <a:defRPr sz="14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4pPr>
      <a:lvl5pPr marL="0" indent="0" algn="l" defTabSz="514013" rtl="0" eaLnBrk="1" latinLnBrk="0" hangingPunct="1">
        <a:spcBef>
          <a:spcPct val="20000"/>
        </a:spcBef>
        <a:buFontTx/>
        <a:buNone/>
        <a:defRPr sz="14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5pPr>
      <a:lvl6pPr marL="1413483" indent="-128504" algn="l" defTabSz="514013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70462" indent="-128504" algn="l" defTabSz="514013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7469" indent="-128504" algn="l" defTabSz="514013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84476" indent="-128504" algn="l" defTabSz="514013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013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006" algn="l" defTabSz="514013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013" algn="l" defTabSz="514013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0993" algn="l" defTabSz="514013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7986" algn="l" defTabSz="514013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979" algn="l" defTabSz="514013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1960" algn="l" defTabSz="514013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8965" algn="l" defTabSz="514013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5971" algn="l" defTabSz="514013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5978"/>
            <a:ext cx="6172200" cy="857250"/>
          </a:xfrm>
          <a:prstGeom prst="rect">
            <a:avLst/>
          </a:prstGeom>
        </p:spPr>
        <p:txBody>
          <a:bodyPr vert="horz" lIns="68538" tIns="34289" rIns="68538" bIns="34289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68538" tIns="34289" rIns="68538" bIns="3428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42900" y="4724394"/>
            <a:ext cx="1600200" cy="273844"/>
          </a:xfrm>
          <a:prstGeom prst="rect">
            <a:avLst/>
          </a:prstGeom>
        </p:spPr>
        <p:txBody>
          <a:bodyPr vert="horz" lIns="68538" tIns="34289" rIns="68538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650"/>
            <a:fld id="{0C4725CA-B421-C843-82DA-99BAE95656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65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69602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6" r:id="rId1"/>
  </p:sldLayoutIdLst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hf sldNum="0" hdr="0" dt="0"/>
  <p:txStyles>
    <p:titleStyle>
      <a:lvl1pPr algn="ctr" defTabSz="342650" rtl="0" eaLnBrk="1" latinLnBrk="0" hangingPunct="1">
        <a:spcBef>
          <a:spcPct val="0"/>
        </a:spcBef>
        <a:buNone/>
        <a:defRPr sz="3300" kern="1200">
          <a:solidFill>
            <a:srgbClr val="FFFFFF"/>
          </a:solidFill>
          <a:latin typeface="Segoe Light"/>
          <a:ea typeface="+mj-ea"/>
          <a:cs typeface="+mj-cs"/>
        </a:defRPr>
      </a:lvl1pPr>
    </p:titleStyle>
    <p:bodyStyle>
      <a:lvl1pPr marL="257006" indent="-257006" algn="l" defTabSz="34265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FFFFFF"/>
          </a:solidFill>
          <a:latin typeface="Segoe Light"/>
          <a:ea typeface="+mn-ea"/>
          <a:cs typeface="+mn-cs"/>
        </a:defRPr>
      </a:lvl1pPr>
      <a:lvl2pPr marL="556821" indent="-214173" algn="l" defTabSz="342650" rtl="0" eaLnBrk="1" latinLnBrk="0" hangingPunct="1">
        <a:spcBef>
          <a:spcPct val="20000"/>
        </a:spcBef>
        <a:buFont typeface="Arial"/>
        <a:buChar char="–"/>
        <a:defRPr sz="2100" kern="1200">
          <a:solidFill>
            <a:srgbClr val="FFFFFF"/>
          </a:solidFill>
          <a:latin typeface="Segoe Light"/>
          <a:ea typeface="+mn-ea"/>
          <a:cs typeface="+mn-cs"/>
        </a:defRPr>
      </a:lvl2pPr>
      <a:lvl3pPr marL="856661" indent="-171338" algn="l" defTabSz="34265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FFFFFF"/>
          </a:solidFill>
          <a:latin typeface="Segoe Light"/>
          <a:ea typeface="+mn-ea"/>
          <a:cs typeface="+mn-cs"/>
        </a:defRPr>
      </a:lvl3pPr>
      <a:lvl4pPr marL="1199310" indent="-171338" algn="l" defTabSz="342650" rtl="0" eaLnBrk="1" latinLnBrk="0" hangingPunct="1">
        <a:spcBef>
          <a:spcPct val="20000"/>
        </a:spcBef>
        <a:buFont typeface="Arial"/>
        <a:buChar char="–"/>
        <a:defRPr sz="1500" kern="1200">
          <a:solidFill>
            <a:srgbClr val="FFFFFF"/>
          </a:solidFill>
          <a:latin typeface="Segoe Light"/>
          <a:ea typeface="+mn-ea"/>
          <a:cs typeface="+mn-cs"/>
        </a:defRPr>
      </a:lvl4pPr>
      <a:lvl5pPr marL="1541960" indent="-171338" algn="l" defTabSz="342650" rtl="0" eaLnBrk="1" latinLnBrk="0" hangingPunct="1">
        <a:spcBef>
          <a:spcPct val="20000"/>
        </a:spcBef>
        <a:buFont typeface="Arial"/>
        <a:buChar char="»"/>
        <a:defRPr sz="1500" kern="1200">
          <a:solidFill>
            <a:srgbClr val="FFFFFF"/>
          </a:solidFill>
          <a:latin typeface="Segoe Light"/>
          <a:ea typeface="+mn-ea"/>
          <a:cs typeface="+mn-cs"/>
        </a:defRPr>
      </a:lvl5pPr>
      <a:lvl6pPr marL="1884634" indent="-171338" algn="l" defTabSz="34265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296" indent="-171338" algn="l" defTabSz="34265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958" indent="-171338" algn="l" defTabSz="34265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633" indent="-171338" algn="l" defTabSz="34265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6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50" algn="l" defTabSz="3426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324" algn="l" defTabSz="3426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986" algn="l" defTabSz="3426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648" algn="l" defTabSz="3426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323" algn="l" defTabSz="3426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971" algn="l" defTabSz="3426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620" algn="l" defTabSz="3426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270" algn="l" defTabSz="3426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3.wmv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7.xml"/><Relationship Id="rId1" Type="http://schemas.openxmlformats.org/officeDocument/2006/relationships/video" Target="NULL" TargetMode="External"/><Relationship Id="rId6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microsoft.com/office/2007/relationships/media" Target="file:///C:\Users\dbarringer\AppData\Local\Temp\PresenterMedia\Videos\VIQDE_world_intro_custom.wmv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../../Broward%20Relationships.docx" TargetMode="Externa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5.wm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microsoft.com/office/2007/relationships/media" Target="file:///C:\Users\dbarringer\AppData\Local\Temp\PresenterMedia\Videos\JHYAY_feature_presentation.wmv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5.png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7.xml"/><Relationship Id="rId1" Type="http://schemas.openxmlformats.org/officeDocument/2006/relationships/video" Target="NULL" TargetMode="External"/><Relationship Id="rId6" Type="http://schemas.openxmlformats.org/officeDocument/2006/relationships/image" Target="../media/image37.png"/><Relationship Id="rId5" Type="http://schemas.microsoft.com/office/2007/relationships/media" Target="file:///C:\Users\dbarringer\AppData\Local\Temp\PresenterMedia\Videos\YXZJX_theater_spotlights_8221.wmv" TargetMode="External"/><Relationship Id="rId4" Type="http://schemas.microsoft.com/office/2007/relationships/media" Target="../media/media6.wmv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7.wmv"/><Relationship Id="rId2" Type="http://schemas.openxmlformats.org/officeDocument/2006/relationships/slideLayout" Target="../slideLayouts/slideLayout9.xml"/><Relationship Id="rId1" Type="http://schemas.openxmlformats.org/officeDocument/2006/relationships/video" Target="NULL" TargetMode="External"/><Relationship Id="rId5" Type="http://schemas.openxmlformats.org/officeDocument/2006/relationships/image" Target="../media/image38.png"/><Relationship Id="rId4" Type="http://schemas.microsoft.com/office/2007/relationships/media" Target="file:///C:\Users\dbarringer\AppData\Local\Temp\PresenterMedia\Videos\WKPYE_light_show_text.wmv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8.WMV"/><Relationship Id="rId2" Type="http://schemas.openxmlformats.org/officeDocument/2006/relationships/slideLayout" Target="../slideLayouts/slideLayout10.xml"/><Relationship Id="rId1" Type="http://schemas.openxmlformats.org/officeDocument/2006/relationships/video" Target="NULL" TargetMode="External"/><Relationship Id="rId5" Type="http://schemas.openxmlformats.org/officeDocument/2006/relationships/image" Target="../media/image39.png"/><Relationship Id="rId4" Type="http://schemas.microsoft.com/office/2007/relationships/media" Target="file:///C:\Users\dbarringer\AppData\Local\Temp\PresenterMedia\Videos\FHHGA_stairs_to_success_text_3575923.WMV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../../Broward1.wmv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QDE_world_intro_custom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 r:link="rId4"/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pic>
        <p:nvPicPr>
          <p:cNvPr id="3" name="Swashbuckler - iMovie Trailer Music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email"/>
          <a:stretch>
            <a:fillRect/>
          </a:stretch>
        </p:blipFill>
        <p:spPr>
          <a:xfrm>
            <a:off x="6096000" y="45645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9419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9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61950"/>
            <a:ext cx="6172200" cy="4191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List of Impressions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 positive culture permeates the organization built on powerful student and teacher relationships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Focus on continuous improvement and high quality teaching and learning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Transparency with respect to the issues and the results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Leadership has a laser like focus on high quality teaching and learning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Activities are provided for all students that celebrate diversity and talent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ight Arrow 4">
            <a:hlinkClick r:id="rId2" action="ppaction://hlinkfile"/>
          </p:cNvPr>
          <p:cNvSpPr/>
          <p:nvPr/>
        </p:nvSpPr>
        <p:spPr>
          <a:xfrm>
            <a:off x="2133600" y="1588642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465" y="3915410"/>
            <a:ext cx="1524000" cy="11108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8544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228598" y="643824"/>
            <a:ext cx="2544271" cy="299721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995" y="-342900"/>
            <a:ext cx="5276007" cy="38290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3200" y="1291235"/>
            <a:ext cx="5314950" cy="76616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In the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Spotlight</a:t>
            </a:r>
            <a:b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     The Findings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5287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22641" y="1671210"/>
            <a:ext cx="3058378" cy="19431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42663" y="1586339"/>
            <a:ext cx="3058378" cy="1943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47000" contrast="-2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49312" y="1617591"/>
            <a:ext cx="3058379" cy="1943100"/>
          </a:xfrm>
          <a:prstGeom prst="rect">
            <a:avLst/>
          </a:prstGeom>
        </p:spPr>
      </p:pic>
      <p:sp>
        <p:nvSpPr>
          <p:cNvPr id="40" name="Text Placeholder 39"/>
          <p:cNvSpPr>
            <a:spLocks noGrp="1"/>
          </p:cNvSpPr>
          <p:nvPr>
            <p:ph type="body" sz="quarter" idx="15"/>
          </p:nvPr>
        </p:nvSpPr>
        <p:spPr>
          <a:xfrm>
            <a:off x="4514850" y="1186252"/>
            <a:ext cx="1884432" cy="1654481"/>
          </a:xfrm>
        </p:spPr>
        <p:txBody>
          <a:bodyPr/>
          <a:lstStyle/>
          <a:p>
            <a:r>
              <a:rPr lang="en-US" dirty="0" smtClean="0"/>
              <a:t>Resource Utilization</a:t>
            </a:r>
          </a:p>
          <a:p>
            <a:endParaRPr lang="en-US" dirty="0" smtClean="0"/>
          </a:p>
          <a:p>
            <a:pPr marL="328604" indent="-285750" algn="l">
              <a:buFont typeface="Arial" pitchFamily="34" charset="0"/>
              <a:buChar char="•"/>
            </a:pPr>
            <a:r>
              <a:rPr lang="en-US" sz="1200" dirty="0" smtClean="0"/>
              <a:t>Standard 4: Resources and Support Systems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6"/>
          </p:nvPr>
        </p:nvSpPr>
        <p:spPr>
          <a:xfrm>
            <a:off x="2453445" y="1186242"/>
            <a:ext cx="1893960" cy="1671258"/>
          </a:xfrm>
        </p:spPr>
        <p:txBody>
          <a:bodyPr>
            <a:normAutofit fontScale="77500" lnSpcReduction="20000"/>
          </a:bodyPr>
          <a:lstStyle/>
          <a:p>
            <a:r>
              <a:rPr lang="en-US" sz="1600" dirty="0" smtClean="0"/>
              <a:t>Leadership Capacity</a:t>
            </a:r>
          </a:p>
          <a:p>
            <a:endParaRPr lang="en-US" dirty="0" smtClean="0"/>
          </a:p>
          <a:p>
            <a:endParaRPr lang="en-US" dirty="0"/>
          </a:p>
          <a:p>
            <a:pPr marL="328604" indent="-285750" algn="l">
              <a:buFont typeface="Arial" pitchFamily="34" charset="0"/>
              <a:buChar char="•"/>
            </a:pPr>
            <a:r>
              <a:rPr lang="en-US" dirty="0" smtClean="0"/>
              <a:t>Standard 1: Purpose and Direction</a:t>
            </a:r>
          </a:p>
          <a:p>
            <a:pPr marL="328604" indent="-285750" algn="l">
              <a:buFont typeface="Arial" pitchFamily="34" charset="0"/>
              <a:buChar char="•"/>
            </a:pPr>
            <a:r>
              <a:rPr lang="en-US" dirty="0" smtClean="0"/>
              <a:t>Standard 2: Governance and Leadership</a:t>
            </a:r>
          </a:p>
          <a:p>
            <a:pPr marL="328604" indent="-285750" algn="l">
              <a:buFont typeface="Arial" pitchFamily="34" charset="0"/>
              <a:buChar char="•"/>
            </a:pPr>
            <a:r>
              <a:rPr lang="en-US" dirty="0" smtClean="0"/>
              <a:t>Stakeholder Feedback Diagnostic</a:t>
            </a:r>
            <a:endParaRPr lang="en-US" dirty="0"/>
          </a:p>
          <a:p>
            <a:endParaRPr lang="en-US" dirty="0"/>
          </a:p>
        </p:txBody>
      </p:sp>
      <p:sp>
        <p:nvSpPr>
          <p:cNvPr id="42" name="Text Placeholder 41"/>
          <p:cNvSpPr>
            <a:spLocks noGrp="1"/>
          </p:cNvSpPr>
          <p:nvPr>
            <p:ph type="body" sz="quarter" idx="17"/>
          </p:nvPr>
        </p:nvSpPr>
        <p:spPr>
          <a:xfrm>
            <a:off x="344418" y="1186252"/>
            <a:ext cx="1884432" cy="2223698"/>
          </a:xfrm>
        </p:spPr>
        <p:txBody>
          <a:bodyPr wrap="square">
            <a:normAutofit fontScale="62500" lnSpcReduction="20000"/>
          </a:bodyPr>
          <a:lstStyle/>
          <a:p>
            <a:r>
              <a:rPr lang="en-US" sz="2000" dirty="0" smtClean="0"/>
              <a:t>Teaching and Learning Impact</a:t>
            </a:r>
          </a:p>
          <a:p>
            <a:endParaRPr lang="en-US" sz="2000" dirty="0" smtClean="0"/>
          </a:p>
          <a:p>
            <a:pPr marL="328604" indent="-285750" algn="l">
              <a:buFont typeface="Arial" pitchFamily="34" charset="0"/>
              <a:buChar char="•"/>
            </a:pPr>
            <a:r>
              <a:rPr lang="en-US" sz="1700" dirty="0" smtClean="0"/>
              <a:t>Standard 3: Teaching and Assessing for Learning</a:t>
            </a:r>
          </a:p>
          <a:p>
            <a:pPr marL="328604" indent="-285750" algn="l">
              <a:buFont typeface="Arial" pitchFamily="34" charset="0"/>
              <a:buChar char="•"/>
            </a:pPr>
            <a:r>
              <a:rPr lang="en-US" sz="1700" dirty="0" smtClean="0"/>
              <a:t>Standard 5: Using Results for Continuous Improvement</a:t>
            </a:r>
          </a:p>
          <a:p>
            <a:pPr marL="328604" indent="-285750" algn="l">
              <a:buFont typeface="Arial" pitchFamily="34" charset="0"/>
              <a:buChar char="•"/>
            </a:pPr>
            <a:r>
              <a:rPr lang="en-US" sz="1700" dirty="0" smtClean="0"/>
              <a:t>Student Performance Diagnostic</a:t>
            </a:r>
          </a:p>
          <a:p>
            <a:pPr marL="328604" indent="-285750" algn="l">
              <a:buFont typeface="Arial" pitchFamily="34" charset="0"/>
              <a:buChar char="•"/>
            </a:pPr>
            <a:r>
              <a:rPr lang="en-US" sz="1700" dirty="0"/>
              <a:t>e</a:t>
            </a:r>
            <a:r>
              <a:rPr lang="en-US" sz="1700" dirty="0" smtClean="0"/>
              <a:t>leot Results</a:t>
            </a:r>
            <a:endParaRPr lang="en-US" sz="1700" dirty="0"/>
          </a:p>
          <a:p>
            <a:endParaRPr lang="en-US" dirty="0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Three Domains</a:t>
            </a:r>
            <a:endParaRPr lang="en-US" dirty="0"/>
          </a:p>
        </p:txBody>
      </p:sp>
      <p:pic>
        <p:nvPicPr>
          <p:cNvPr id="14" name="Content Placeholder 1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914651" y="3576383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15" name="Content Placeholder 1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972051" y="3576384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32" name="Content Placeholder 1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800101" y="3576383"/>
            <a:ext cx="1009532" cy="1357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77777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9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  <p:bldP spid="41" grpId="0" build="p"/>
      <p:bldP spid="4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14550" y="1257300"/>
            <a:ext cx="4572000" cy="25146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sz="1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6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6629">
            <a:off x="795271" y="-891681"/>
            <a:ext cx="6215063" cy="51948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" y="2502471"/>
            <a:ext cx="1630083" cy="204892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 smtClean="0"/>
              <a:t> AdvancED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2343148" y="1428750"/>
            <a:ext cx="4229102" cy="22860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Teaching and Learning Impact</a:t>
            </a:r>
          </a:p>
          <a:p>
            <a:r>
              <a:rPr lang="en-US" dirty="0" smtClean="0"/>
              <a:t>The Team Examined: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Student performance results,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Instructional quality,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Learner and family engagement,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Support services for student learning,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Curriculum quality and efficacy, and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College and career readiness data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-57150" y="5090441"/>
            <a:ext cx="6972300" cy="112939"/>
          </a:xfrm>
          <a:prstGeom prst="rect">
            <a:avLst/>
          </a:prstGeom>
          <a:gradFill>
            <a:gsLst>
              <a:gs pos="53350">
                <a:schemeClr val="accent2">
                  <a:lumMod val="61000"/>
                </a:schemeClr>
              </a:gs>
              <a:gs pos="0">
                <a:schemeClr val="accent2">
                  <a:lumMod val="32000"/>
                </a:schemeClr>
              </a:gs>
              <a:gs pos="100000">
                <a:schemeClr val="accent2">
                  <a:lumMod val="34000"/>
                </a:schemeClr>
              </a:gs>
            </a:gsLst>
            <a:lin ang="0" scaled="0"/>
          </a:gradFill>
          <a:ln w="9525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="" xmlns:p14="http://schemas.microsoft.com/office/powerpoint/2010/main" val="202825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62000" contrast="-2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33202" y="861803"/>
            <a:ext cx="2824122" cy="247211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90000"/>
                  </a:schemeClr>
                </a:solidFill>
              </a:rPr>
              <a:t>ELEOT Observations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  <a:p>
            <a:r>
              <a:rPr lang="en-US"/>
              <a:t>517 Observations = 172.5 hours of instruction</a:t>
            </a:r>
            <a:endParaRPr lang="en-US" dirty="0"/>
          </a:p>
        </p:txBody>
      </p:sp>
      <p:pic>
        <p:nvPicPr>
          <p:cNvPr id="11" name="Content Placeholder 1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75013" y="3476760"/>
            <a:ext cx="892472" cy="120015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564998527"/>
              </p:ext>
            </p:extLst>
          </p:nvPr>
        </p:nvGraphicFramePr>
        <p:xfrm>
          <a:off x="1828800" y="819150"/>
          <a:ext cx="4191000" cy="3347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400"/>
                <a:gridCol w="762000"/>
                <a:gridCol w="609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Environments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External Review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AEN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A. Equitable Learning Environment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2.73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2.69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B. High Expectations Environment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2.80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C. Supportive Learning Environment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3.05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D. Active Learning Environment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2.87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2.93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E. Progress Monitoring and Feedback Environment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2.83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2.76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F. Well-Managed Learning Environment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3.12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G. Digital Learning Environment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1.86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47603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62000" contrast="-2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33202" y="861803"/>
            <a:ext cx="2824122" cy="2472117"/>
          </a:xfrm>
          <a:prstGeom prst="rect">
            <a:avLst/>
          </a:prstGeom>
        </p:spPr>
      </p:pic>
      <p:pic>
        <p:nvPicPr>
          <p:cNvPr id="10" name="Content Placeholder 1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75013" y="3476760"/>
            <a:ext cx="892472" cy="120015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715" y="666750"/>
            <a:ext cx="560428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2849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14550" y="1257300"/>
            <a:ext cx="4572000" cy="25146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sz="1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6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6629">
            <a:off x="795271" y="-891681"/>
            <a:ext cx="6215063" cy="51948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" y="2502471"/>
            <a:ext cx="1630083" cy="204892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 smtClean="0"/>
              <a:t> AdvancED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2209800" y="1428750"/>
            <a:ext cx="4362450" cy="2286000"/>
          </a:xfrm>
        </p:spPr>
        <p:txBody>
          <a:bodyPr>
            <a:normAutofit fontScale="70000" lnSpcReduction="20000"/>
          </a:bodyPr>
          <a:lstStyle/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Powerful Practice</a:t>
            </a:r>
          </a:p>
          <a:p>
            <a:pPr algn="r"/>
            <a:r>
              <a:rPr lang="en-US" sz="2400" dirty="0"/>
              <a:t>Through the reallocation of resources, the district has developed and implemented a succession planning process that acknowledges and rewards exemplary leadership and provides opportunities for building local leadership capacity at the school and system level.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Standard 3.7</a:t>
            </a:r>
            <a:endParaRPr lang="en-US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-57150" y="5090441"/>
            <a:ext cx="6972300" cy="112939"/>
          </a:xfrm>
          <a:prstGeom prst="rect">
            <a:avLst/>
          </a:prstGeom>
          <a:gradFill>
            <a:gsLst>
              <a:gs pos="53350">
                <a:schemeClr val="accent2">
                  <a:lumMod val="61000"/>
                </a:schemeClr>
              </a:gs>
              <a:gs pos="0">
                <a:schemeClr val="accent2">
                  <a:lumMod val="32000"/>
                </a:schemeClr>
              </a:gs>
              <a:gs pos="100000">
                <a:schemeClr val="accent2">
                  <a:lumMod val="34000"/>
                </a:schemeClr>
              </a:gs>
            </a:gsLst>
            <a:lin ang="0" scaled="0"/>
          </a:gradFill>
          <a:ln w="9525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="" xmlns:p14="http://schemas.microsoft.com/office/powerpoint/2010/main" val="276534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© 2013 AdvancED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BDD0F8-F57E-4DEE-BB9C-2A5D8C50B3AC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17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Improvement Priorities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16" y="1045369"/>
            <a:ext cx="3571875" cy="285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77" y="638716"/>
            <a:ext cx="3571875" cy="3571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052" y="2144486"/>
            <a:ext cx="2605126" cy="3200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954" y="4535357"/>
            <a:ext cx="873617" cy="312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1621228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14550" y="1257300"/>
            <a:ext cx="4572000" cy="25146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sz="1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6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6629">
            <a:off x="795271" y="-891681"/>
            <a:ext cx="6215063" cy="51948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" y="2502471"/>
            <a:ext cx="1630083" cy="204892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 smtClean="0"/>
              <a:t> AdvancED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2209800" y="1428750"/>
            <a:ext cx="4362450" cy="2343150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Improvement Priority</a:t>
            </a:r>
          </a:p>
          <a:p>
            <a:r>
              <a:rPr lang="en-US" sz="2400" u="sng" dirty="0"/>
              <a:t>Unify</a:t>
            </a:r>
            <a:r>
              <a:rPr lang="en-US" sz="2400" dirty="0"/>
              <a:t> the district </a:t>
            </a:r>
            <a:r>
              <a:rPr lang="en-US" sz="2400" u="sng" dirty="0"/>
              <a:t>instructional processes </a:t>
            </a:r>
            <a:r>
              <a:rPr lang="en-US" sz="2400" dirty="0"/>
              <a:t>to ensure the implementation of a rigorous systemic and systematic instructional framework in support of student achievement. </a:t>
            </a:r>
            <a:endParaRPr lang="en-US" sz="2400" dirty="0" smtClean="0"/>
          </a:p>
          <a:p>
            <a:pPr algn="r"/>
            <a:r>
              <a:rPr lang="en-US" sz="2400" dirty="0" smtClean="0"/>
              <a:t>Standard 3.3 and 3.6</a:t>
            </a:r>
            <a:endParaRPr lang="en-US" sz="2400" dirty="0"/>
          </a:p>
          <a:p>
            <a:endParaRPr lang="en-US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-57150" y="5090441"/>
            <a:ext cx="6972300" cy="112939"/>
          </a:xfrm>
          <a:prstGeom prst="rect">
            <a:avLst/>
          </a:prstGeom>
          <a:gradFill>
            <a:gsLst>
              <a:gs pos="53350">
                <a:schemeClr val="accent2">
                  <a:lumMod val="61000"/>
                </a:schemeClr>
              </a:gs>
              <a:gs pos="0">
                <a:schemeClr val="accent2">
                  <a:lumMod val="32000"/>
                </a:schemeClr>
              </a:gs>
              <a:gs pos="100000">
                <a:schemeClr val="accent2">
                  <a:lumMod val="34000"/>
                </a:schemeClr>
              </a:gs>
            </a:gsLst>
            <a:lin ang="0" scaled="0"/>
          </a:gradFill>
          <a:ln w="9525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="" xmlns:p14="http://schemas.microsoft.com/office/powerpoint/2010/main" val="202268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1200160"/>
            <a:ext cx="1866900" cy="105013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783" y="2308087"/>
            <a:ext cx="1866900" cy="10501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-58000" contrast="-2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31" y="1740742"/>
            <a:ext cx="6215063" cy="16632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-58000" contrast="-2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53" y="649725"/>
            <a:ext cx="6215063" cy="1663235"/>
          </a:xfrm>
          <a:prstGeom prst="rect">
            <a:avLst/>
          </a:prstGeom>
        </p:spPr>
      </p:pic>
      <p:sp>
        <p:nvSpPr>
          <p:cNvPr id="44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1371600" y="1200150"/>
            <a:ext cx="4953000" cy="1050141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Develop and implement a continuous program of professional </a:t>
            </a:r>
            <a:r>
              <a:rPr lang="en-US" sz="1500" b="1" dirty="0" smtClean="0">
                <a:solidFill>
                  <a:schemeClr val="bg1"/>
                </a:solidFill>
              </a:rPr>
              <a:t>learning</a:t>
            </a:r>
            <a:r>
              <a:rPr lang="en-US" b="1" dirty="0" smtClean="0">
                <a:solidFill>
                  <a:schemeClr val="bg1"/>
                </a:solidFill>
              </a:rPr>
              <a:t> aligned to the district’s strategic plan that includes adequate time and resources focused on </a:t>
            </a:r>
            <a:r>
              <a:rPr lang="en-US" b="1" u="sng" dirty="0" smtClean="0">
                <a:solidFill>
                  <a:schemeClr val="bg1"/>
                </a:solidFill>
              </a:rPr>
              <a:t>interpretation, use and evaluation of data for professional and support staff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</a:rPr>
              <a:t>Standard 5.3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1418117" y="2572359"/>
            <a:ext cx="4914900" cy="471488"/>
          </a:xfrm>
        </p:spPr>
        <p:txBody>
          <a:bodyPr vert="horz" lIns="51426" tIns="25718" rIns="51426" bIns="25718" rtlCol="0" anchor="ctr">
            <a:no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Establish and communicate a </a:t>
            </a:r>
            <a:r>
              <a:rPr lang="en-US" b="1" u="sng" dirty="0">
                <a:solidFill>
                  <a:schemeClr val="bg1"/>
                </a:solidFill>
              </a:rPr>
              <a:t>common grading and reporting </a:t>
            </a:r>
            <a:r>
              <a:rPr lang="en-US" b="1" dirty="0">
                <a:solidFill>
                  <a:schemeClr val="bg1"/>
                </a:solidFill>
              </a:rPr>
              <a:t>system based on clearly defined criteria that reflect the attainment of content knowledge and skills.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</a:rPr>
              <a:t>Standard 3.10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6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1728788" y="2957512"/>
            <a:ext cx="4914900" cy="471488"/>
          </a:xfrm>
        </p:spPr>
        <p:txBody>
          <a:bodyPr vert="horz" lIns="51426" tIns="25718" rIns="51426" bIns="25718" rtlCol="0" anchor="ctr">
            <a:normAutofit/>
          </a:bodyPr>
          <a:lstStyle/>
          <a:p>
            <a:pPr algn="ctr"/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4300" y="742959"/>
            <a:ext cx="6591299" cy="295573"/>
          </a:xfrm>
        </p:spPr>
        <p:txBody>
          <a:bodyPr>
            <a:noAutofit/>
          </a:bodyPr>
          <a:lstStyle/>
          <a:p>
            <a:r>
              <a:rPr lang="en-US" sz="2000" dirty="0" smtClean="0"/>
              <a:t>Opportunities for Improvement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-57150" y="4460761"/>
            <a:ext cx="6972300" cy="84704"/>
          </a:xfrm>
          <a:prstGeom prst="rect">
            <a:avLst/>
          </a:prstGeom>
          <a:gradFill>
            <a:gsLst>
              <a:gs pos="53350">
                <a:schemeClr val="accent2">
                  <a:lumMod val="61000"/>
                </a:schemeClr>
              </a:gs>
              <a:gs pos="0">
                <a:schemeClr val="accent2">
                  <a:lumMod val="32000"/>
                </a:schemeClr>
              </a:gs>
              <a:gs pos="100000">
                <a:schemeClr val="accent2">
                  <a:lumMod val="34000"/>
                </a:schemeClr>
              </a:gs>
            </a:gsLst>
            <a:lin ang="0" scaled="0"/>
          </a:gradFill>
          <a:ln w="9525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="" xmlns:p14="http://schemas.microsoft.com/office/powerpoint/2010/main" val="347335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9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uild="p"/>
      <p:bldP spid="45" grpId="0" build="p"/>
      <p:bldP spid="4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4248150"/>
            <a:ext cx="5829300" cy="525066"/>
          </a:xfrm>
        </p:spPr>
        <p:txBody>
          <a:bodyPr>
            <a:noAutofit/>
          </a:bodyPr>
          <a:lstStyle/>
          <a:p>
            <a:pPr algn="ctr"/>
            <a:r>
              <a:rPr lang="en-US" sz="3000" dirty="0" smtClean="0">
                <a:ln w="1905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a:rPr>
              <a:t>October 26, 2016</a:t>
            </a:r>
            <a:endParaRPr lang="en-US" sz="3000" dirty="0">
              <a:ln w="19050">
                <a:solidFill>
                  <a:schemeClr val="accent2">
                    <a:lumMod val="60000"/>
                    <a:lumOff val="4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489" y="203906"/>
            <a:ext cx="6677664" cy="3836601"/>
          </a:xfrm>
          <a:prstGeom prst="rect">
            <a:avLst/>
          </a:prstGeom>
          <a:gradFill>
            <a:gsLst>
              <a:gs pos="0">
                <a:schemeClr val="accent2">
                  <a:lumMod val="32000"/>
                </a:schemeClr>
              </a:gs>
              <a:gs pos="80000">
                <a:schemeClr val="accent2">
                  <a:lumMod val="48000"/>
                </a:schemeClr>
              </a:gs>
              <a:gs pos="100000">
                <a:schemeClr val="accent2">
                  <a:lumMod val="33000"/>
                </a:schemeClr>
              </a:gs>
            </a:gsLst>
          </a:gra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165100" dist="190500" dir="5760000" sx="103000" sy="103000" algn="t" rotWithShape="0">
              <a:prstClr val="black">
                <a:alpha val="19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sz="1400"/>
          </a:p>
        </p:txBody>
      </p:sp>
      <p:pic>
        <p:nvPicPr>
          <p:cNvPr id="5" name="JHYAY_feature_presentation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 r:link="rId4"/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149721" y="203906"/>
            <a:ext cx="6553200" cy="36861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2899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14550" y="1257300"/>
            <a:ext cx="4572000" cy="25146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sz="1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6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6629">
            <a:off x="795271" y="-891681"/>
            <a:ext cx="6215063" cy="51948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" y="2502471"/>
            <a:ext cx="1630083" cy="204892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 smtClean="0"/>
              <a:t> AdvancED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2343148" y="1428750"/>
            <a:ext cx="4229102" cy="22860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Leadership Capacity</a:t>
            </a:r>
          </a:p>
          <a:p>
            <a:r>
              <a:rPr lang="en-US" dirty="0" smtClean="0"/>
              <a:t>The Team Examined: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Institutional purpose and direction,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Governance and leadership effectiveness,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Stakeholder engagement,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Improvement capacity, and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Results. 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-57150" y="5090441"/>
            <a:ext cx="6972300" cy="112939"/>
          </a:xfrm>
          <a:prstGeom prst="rect">
            <a:avLst/>
          </a:prstGeom>
          <a:gradFill>
            <a:gsLst>
              <a:gs pos="53350">
                <a:schemeClr val="accent2">
                  <a:lumMod val="61000"/>
                </a:schemeClr>
              </a:gs>
              <a:gs pos="0">
                <a:schemeClr val="accent2">
                  <a:lumMod val="32000"/>
                </a:schemeClr>
              </a:gs>
              <a:gs pos="100000">
                <a:schemeClr val="accent2">
                  <a:lumMod val="34000"/>
                </a:schemeClr>
              </a:gs>
            </a:gsLst>
            <a:lin ang="0" scaled="0"/>
          </a:gradFill>
          <a:ln w="9525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="" xmlns:p14="http://schemas.microsoft.com/office/powerpoint/2010/main" val="139348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14550" y="1257300"/>
            <a:ext cx="4572000" cy="25146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sz="1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6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6629">
            <a:off x="795271" y="-891681"/>
            <a:ext cx="6215063" cy="51948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" y="2502471"/>
            <a:ext cx="1630083" cy="204892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 smtClean="0"/>
              <a:t> AdvancED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2343148" y="1428750"/>
            <a:ext cx="4229102" cy="2286000"/>
          </a:xfrm>
        </p:spPr>
        <p:txBody>
          <a:bodyPr>
            <a:normAutofit fontScale="70000" lnSpcReduction="20000"/>
          </a:bodyPr>
          <a:lstStyle/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Powerful Practice</a:t>
            </a:r>
          </a:p>
          <a:p>
            <a:r>
              <a:rPr lang="en-US" sz="2400" dirty="0"/>
              <a:t>The Superintendent, district office leadership, and school administrators foster a </a:t>
            </a:r>
            <a:r>
              <a:rPr lang="en-US" sz="2400" u="sng" dirty="0"/>
              <a:t>culture of collaboration that supports shared leadership, innovation, and professional growth </a:t>
            </a:r>
            <a:r>
              <a:rPr lang="en-US" sz="2400" dirty="0"/>
              <a:t>in an effort to develop high quality leadership to ultimately enhance student achievement.   </a:t>
            </a:r>
            <a:endParaRPr lang="en-US" sz="2400" dirty="0" smtClean="0"/>
          </a:p>
          <a:p>
            <a:pPr algn="r"/>
            <a:r>
              <a:rPr lang="en-US" sz="2400" dirty="0" smtClean="0"/>
              <a:t>Standard 2.4</a:t>
            </a:r>
            <a:endParaRPr lang="en-US" sz="2400" dirty="0"/>
          </a:p>
          <a:p>
            <a:endParaRPr lang="en-US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-57150" y="5090441"/>
            <a:ext cx="6972300" cy="112939"/>
          </a:xfrm>
          <a:prstGeom prst="rect">
            <a:avLst/>
          </a:prstGeom>
          <a:gradFill>
            <a:gsLst>
              <a:gs pos="53350">
                <a:schemeClr val="accent2">
                  <a:lumMod val="61000"/>
                </a:schemeClr>
              </a:gs>
              <a:gs pos="0">
                <a:schemeClr val="accent2">
                  <a:lumMod val="32000"/>
                </a:schemeClr>
              </a:gs>
              <a:gs pos="100000">
                <a:schemeClr val="accent2">
                  <a:lumMod val="34000"/>
                </a:schemeClr>
              </a:gs>
            </a:gsLst>
            <a:lin ang="0" scaled="0"/>
          </a:gradFill>
          <a:ln w="9525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="" xmlns:p14="http://schemas.microsoft.com/office/powerpoint/2010/main" val="396528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14550" y="1257300"/>
            <a:ext cx="4572000" cy="25146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sz="1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6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6629">
            <a:off x="795262" y="-872630"/>
            <a:ext cx="6215063" cy="51948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" y="2502471"/>
            <a:ext cx="1630083" cy="204892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 smtClean="0"/>
              <a:t> AdvancED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2343148" y="1428750"/>
            <a:ext cx="4229102" cy="22860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Powerful Practice</a:t>
            </a:r>
          </a:p>
          <a:p>
            <a:r>
              <a:rPr lang="en-US" dirty="0"/>
              <a:t>The </a:t>
            </a:r>
            <a:r>
              <a:rPr lang="en-US" dirty="0" smtClean="0"/>
              <a:t>leadership </a:t>
            </a:r>
            <a:r>
              <a:rPr lang="en-US" dirty="0"/>
              <a:t>has committed to a system of continuous improvement through the creation of an </a:t>
            </a:r>
            <a:r>
              <a:rPr lang="en-US" u="sng" dirty="0"/>
              <a:t>office dedicated to the improvement of student learning </a:t>
            </a:r>
            <a:r>
              <a:rPr lang="en-US" dirty="0"/>
              <a:t>[OSPA]. </a:t>
            </a:r>
            <a:endParaRPr lang="en-US" dirty="0" smtClean="0"/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Standard 1.4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-57150" y="5090441"/>
            <a:ext cx="6972300" cy="112939"/>
          </a:xfrm>
          <a:prstGeom prst="rect">
            <a:avLst/>
          </a:prstGeom>
          <a:gradFill>
            <a:gsLst>
              <a:gs pos="53350">
                <a:schemeClr val="accent2">
                  <a:lumMod val="61000"/>
                </a:schemeClr>
              </a:gs>
              <a:gs pos="0">
                <a:schemeClr val="accent2">
                  <a:lumMod val="32000"/>
                </a:schemeClr>
              </a:gs>
              <a:gs pos="100000">
                <a:schemeClr val="accent2">
                  <a:lumMod val="34000"/>
                </a:schemeClr>
              </a:gs>
            </a:gsLst>
            <a:lin ang="0" scaled="0"/>
          </a:gradFill>
          <a:ln w="9525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="" xmlns:p14="http://schemas.microsoft.com/office/powerpoint/2010/main" val="400179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14550" y="1257300"/>
            <a:ext cx="4572000" cy="25146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sz="1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6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6629">
            <a:off x="795271" y="-891681"/>
            <a:ext cx="6215063" cy="51948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" y="2502471"/>
            <a:ext cx="1630083" cy="204892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 smtClean="0"/>
              <a:t> AdvancED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2343148" y="1428750"/>
            <a:ext cx="4229102" cy="2286000"/>
          </a:xfrm>
        </p:spPr>
        <p:txBody>
          <a:bodyPr>
            <a:normAutofit fontScale="70000" lnSpcReduction="20000"/>
          </a:bodyPr>
          <a:lstStyle/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Improvement Priority</a:t>
            </a:r>
          </a:p>
          <a:p>
            <a:r>
              <a:rPr lang="en-US" sz="2400" dirty="0"/>
              <a:t>Develop, implement and regularly evaluate a framework for board </a:t>
            </a:r>
            <a:r>
              <a:rPr lang="en-US" sz="2400" dirty="0" smtClean="0"/>
              <a:t> evaluation </a:t>
            </a:r>
            <a:r>
              <a:rPr lang="en-US" sz="2400" dirty="0"/>
              <a:t>based on the system’s core values and in line with best practice as defined by the Florida School Board Association with the necessary professional development for quality implementation.  </a:t>
            </a:r>
            <a:endParaRPr lang="en-US" sz="2400" dirty="0" smtClean="0"/>
          </a:p>
          <a:p>
            <a:pPr algn="r"/>
            <a:r>
              <a:rPr lang="en-US" sz="2400" dirty="0" smtClean="0"/>
              <a:t>Standards  2.2, 2.3</a:t>
            </a:r>
            <a:endParaRPr lang="en-US" sz="2400" dirty="0"/>
          </a:p>
          <a:p>
            <a:endParaRPr lang="en-US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-57150" y="5090441"/>
            <a:ext cx="6972300" cy="112939"/>
          </a:xfrm>
          <a:prstGeom prst="rect">
            <a:avLst/>
          </a:prstGeom>
          <a:gradFill>
            <a:gsLst>
              <a:gs pos="53350">
                <a:schemeClr val="accent2">
                  <a:lumMod val="61000"/>
                </a:schemeClr>
              </a:gs>
              <a:gs pos="0">
                <a:schemeClr val="accent2">
                  <a:lumMod val="32000"/>
                </a:schemeClr>
              </a:gs>
              <a:gs pos="100000">
                <a:schemeClr val="accent2">
                  <a:lumMod val="34000"/>
                </a:schemeClr>
              </a:gs>
            </a:gsLst>
            <a:lin ang="0" scaled="0"/>
          </a:gradFill>
          <a:ln w="9525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="" xmlns:p14="http://schemas.microsoft.com/office/powerpoint/2010/main" val="327693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14550" y="1257300"/>
            <a:ext cx="4572000" cy="25146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sz="1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6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6629">
            <a:off x="795271" y="-891681"/>
            <a:ext cx="6215063" cy="51948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" y="2502471"/>
            <a:ext cx="1630083" cy="204892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 smtClean="0"/>
              <a:t> AdvancED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2343148" y="1428750"/>
            <a:ext cx="4229102" cy="22860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Resource Utilization</a:t>
            </a:r>
          </a:p>
          <a:p>
            <a:r>
              <a:rPr lang="en-US" dirty="0" smtClean="0"/>
              <a:t>The Team Examined: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Allocation and use of resources,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Equity of resource distribution to need,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Level and sustainability of resources,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Long range capital, and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Resource planning effectiveness.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-57150" y="5090441"/>
            <a:ext cx="6972300" cy="112939"/>
          </a:xfrm>
          <a:prstGeom prst="rect">
            <a:avLst/>
          </a:prstGeom>
          <a:gradFill>
            <a:gsLst>
              <a:gs pos="53350">
                <a:schemeClr val="accent2">
                  <a:lumMod val="61000"/>
                </a:schemeClr>
              </a:gs>
              <a:gs pos="0">
                <a:schemeClr val="accent2">
                  <a:lumMod val="32000"/>
                </a:schemeClr>
              </a:gs>
              <a:gs pos="100000">
                <a:schemeClr val="accent2">
                  <a:lumMod val="34000"/>
                </a:schemeClr>
              </a:gs>
            </a:gsLst>
            <a:lin ang="0" scaled="0"/>
          </a:gradFill>
          <a:ln w="9525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="" xmlns:p14="http://schemas.microsoft.com/office/powerpoint/2010/main" val="418591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14550" y="1257300"/>
            <a:ext cx="4572000" cy="25146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sz="1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6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6629">
            <a:off x="1404864" y="-644030"/>
            <a:ext cx="6215063" cy="51948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" y="2502471"/>
            <a:ext cx="1630083" cy="204892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 smtClean="0"/>
              <a:t> AdvancED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2343148" y="1428750"/>
            <a:ext cx="4229102" cy="2286000"/>
          </a:xfrm>
        </p:spPr>
        <p:txBody>
          <a:bodyPr>
            <a:normAutofit fontScale="70000" lnSpcReduction="20000"/>
          </a:bodyPr>
          <a:lstStyle/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Powerful Practice</a:t>
            </a:r>
          </a:p>
          <a:p>
            <a:r>
              <a:rPr lang="en-US" sz="2400" dirty="0"/>
              <a:t>Broward County Public Schools (BCPS) has secured funding in the form of a bond and grants to provide </a:t>
            </a:r>
            <a:r>
              <a:rPr lang="en-US" sz="2400" u="sng" dirty="0"/>
              <a:t>resources</a:t>
            </a:r>
            <a:r>
              <a:rPr lang="en-US" sz="2400" dirty="0"/>
              <a:t> to support the system’s strategic plan.  In a time of declining financial support, the district has aggressively pursued and obtained alternative sources of funding. </a:t>
            </a:r>
            <a:endParaRPr lang="en-US" sz="2400" dirty="0" smtClean="0"/>
          </a:p>
          <a:p>
            <a:pPr algn="r"/>
            <a:r>
              <a:rPr lang="en-US" sz="2400" dirty="0" smtClean="0"/>
              <a:t>Standard 4.2</a:t>
            </a:r>
            <a:endParaRPr lang="en-US" sz="2400" dirty="0"/>
          </a:p>
          <a:p>
            <a:endParaRPr lang="en-US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-57150" y="5090441"/>
            <a:ext cx="6972300" cy="112939"/>
          </a:xfrm>
          <a:prstGeom prst="rect">
            <a:avLst/>
          </a:prstGeom>
          <a:gradFill>
            <a:gsLst>
              <a:gs pos="53350">
                <a:schemeClr val="accent2">
                  <a:lumMod val="61000"/>
                </a:schemeClr>
              </a:gs>
              <a:gs pos="0">
                <a:schemeClr val="accent2">
                  <a:lumMod val="32000"/>
                </a:schemeClr>
              </a:gs>
              <a:gs pos="100000">
                <a:schemeClr val="accent2">
                  <a:lumMod val="34000"/>
                </a:schemeClr>
              </a:gs>
            </a:gsLst>
            <a:lin ang="0" scaled="0"/>
          </a:gradFill>
          <a:ln w="9525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="" xmlns:p14="http://schemas.microsoft.com/office/powerpoint/2010/main" val="302642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-85725" y="4533176"/>
            <a:ext cx="1371600" cy="25717"/>
          </a:xfrm>
          <a:prstGeom prst="rect">
            <a:avLst/>
          </a:prstGeom>
          <a:solidFill>
            <a:schemeClr val="tx1">
              <a:lumMod val="95000"/>
              <a:lumOff val="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7" tIns="34289" rIns="68537" bIns="34289" rtlCol="0" anchor="ctr"/>
          <a:lstStyle/>
          <a:p>
            <a:pPr algn="ctr" defTabSz="685307"/>
            <a:endParaRPr lang="en-US" sz="1000">
              <a:solidFill>
                <a:prstClr val="white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-79341" y="4335148"/>
            <a:ext cx="6980204" cy="1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  <a:alpha val="1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4335149"/>
            <a:ext cx="4414838" cy="385763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en-US" sz="20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38100">
                    <a:schemeClr val="accent2">
                      <a:lumMod val="60000"/>
                      <a:lumOff val="40000"/>
                      <a:alpha val="45000"/>
                    </a:schemeClr>
                  </a:glow>
                </a:effectLst>
              </a:rPr>
              <a:t>Accreditation is an Improvement Journey……</a:t>
            </a:r>
          </a:p>
        </p:txBody>
      </p:sp>
      <p:sp>
        <p:nvSpPr>
          <p:cNvPr id="7" name="Rectangle 6"/>
          <p:cNvSpPr/>
          <p:nvPr/>
        </p:nvSpPr>
        <p:spPr>
          <a:xfrm>
            <a:off x="5700713" y="4533175"/>
            <a:ext cx="1200150" cy="25717"/>
          </a:xfrm>
          <a:prstGeom prst="rect">
            <a:avLst/>
          </a:prstGeom>
          <a:solidFill>
            <a:schemeClr val="tx1">
              <a:lumMod val="95000"/>
              <a:lumOff val="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7" tIns="34289" rIns="68537" bIns="34289" rtlCol="0" anchor="ctr"/>
          <a:lstStyle/>
          <a:p>
            <a:pPr algn="ctr" defTabSz="685307"/>
            <a:endParaRPr lang="en-US" sz="100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-85725" y="4747488"/>
            <a:ext cx="6980204" cy="1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  <a:alpha val="1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4774599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58000" contrast="-2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9" y="3201119"/>
            <a:ext cx="6215063" cy="16632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1200160"/>
            <a:ext cx="1866900" cy="105013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2047295"/>
            <a:ext cx="1866900" cy="105013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2891395"/>
            <a:ext cx="1866900" cy="10501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459729" y="3723348"/>
            <a:ext cx="1866900" cy="8219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58000" contrast="-2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9" y="2365139"/>
            <a:ext cx="6215063" cy="16632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58000" contrast="-2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9" y="1500907"/>
            <a:ext cx="6215063" cy="16632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58000" contrast="-2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53" y="649725"/>
            <a:ext cx="6215063" cy="1663235"/>
          </a:xfrm>
          <a:prstGeom prst="rect">
            <a:avLst/>
          </a:prstGeom>
        </p:spPr>
      </p:pic>
      <p:sp>
        <p:nvSpPr>
          <p:cNvPr id="44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1714500" y="1285876"/>
            <a:ext cx="4914900" cy="471488"/>
          </a:xfrm>
        </p:spPr>
        <p:txBody>
          <a:bodyPr>
            <a:normAutofit/>
          </a:bodyPr>
          <a:lstStyle/>
          <a:p>
            <a:pPr algn="ctr"/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1733550" y="2143126"/>
            <a:ext cx="4914900" cy="471488"/>
          </a:xfrm>
        </p:spPr>
        <p:txBody>
          <a:bodyPr vert="horz" lIns="51426" tIns="25718" rIns="51426" bIns="25718" rtlCol="0" anchor="ctr">
            <a:normAutofit/>
          </a:bodyPr>
          <a:lstStyle/>
          <a:p>
            <a:pPr algn="ctr"/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6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1728788" y="2957512"/>
            <a:ext cx="4914900" cy="471488"/>
          </a:xfrm>
        </p:spPr>
        <p:txBody>
          <a:bodyPr vert="horz" lIns="51426" tIns="25718" rIns="51426" bIns="25718" rtlCol="0" anchor="ctr">
            <a:normAutofit/>
          </a:bodyPr>
          <a:lstStyle/>
          <a:p>
            <a:pPr algn="ctr"/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7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1728788" y="3943351"/>
            <a:ext cx="4914900" cy="471488"/>
          </a:xfrm>
        </p:spPr>
        <p:txBody>
          <a:bodyPr vert="horz" lIns="51426" tIns="25718" rIns="51426" bIns="25718" rtlCol="0" anchor="ctr">
            <a:normAutofit/>
          </a:bodyPr>
          <a:lstStyle/>
          <a:p>
            <a:pPr algn="ctr"/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33350" y="209550"/>
            <a:ext cx="6591299" cy="295573"/>
          </a:xfrm>
        </p:spPr>
        <p:txBody>
          <a:bodyPr>
            <a:noAutofit/>
          </a:bodyPr>
          <a:lstStyle/>
          <a:p>
            <a:r>
              <a:rPr lang="en-US" sz="2000" dirty="0" smtClean="0"/>
              <a:t>Index of Education Quality</a:t>
            </a:r>
          </a:p>
        </p:txBody>
      </p:sp>
      <p:sp>
        <p:nvSpPr>
          <p:cNvPr id="26" name="Rectangle 25"/>
          <p:cNvSpPr/>
          <p:nvPr/>
        </p:nvSpPr>
        <p:spPr>
          <a:xfrm>
            <a:off x="-57150" y="4460761"/>
            <a:ext cx="6972300" cy="84704"/>
          </a:xfrm>
          <a:prstGeom prst="rect">
            <a:avLst/>
          </a:prstGeom>
          <a:gradFill>
            <a:gsLst>
              <a:gs pos="53350">
                <a:schemeClr val="accent2">
                  <a:lumMod val="61000"/>
                </a:schemeClr>
              </a:gs>
              <a:gs pos="0">
                <a:schemeClr val="accent2">
                  <a:lumMod val="32000"/>
                </a:schemeClr>
              </a:gs>
              <a:gs pos="100000">
                <a:schemeClr val="accent2">
                  <a:lumMod val="34000"/>
                </a:schemeClr>
              </a:gs>
            </a:gsLst>
            <a:lin ang="0" scaled="0"/>
          </a:gradFill>
          <a:ln w="9525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sz="140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99778762"/>
              </p:ext>
            </p:extLst>
          </p:nvPr>
        </p:nvGraphicFramePr>
        <p:xfrm>
          <a:off x="1676400" y="649725"/>
          <a:ext cx="49530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1000"/>
                <a:gridCol w="1651000"/>
                <a:gridCol w="1651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Domains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External Review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AE Network Average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73746737"/>
              </p:ext>
            </p:extLst>
          </p:nvPr>
        </p:nvGraphicFramePr>
        <p:xfrm>
          <a:off x="1676400" y="1276350"/>
          <a:ext cx="4953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1000"/>
                <a:gridCol w="1651000"/>
                <a:gridCol w="1651000"/>
              </a:tblGrid>
              <a:tr h="457200">
                <a:tc>
                  <a:txBody>
                    <a:bodyPr/>
                    <a:lstStyle/>
                    <a:p>
                      <a:r>
                        <a:rPr lang="en-US" dirty="0" smtClean="0"/>
                        <a:t>Overall Score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275.34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282.79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66181552"/>
              </p:ext>
            </p:extLst>
          </p:nvPr>
        </p:nvGraphicFramePr>
        <p:xfrm>
          <a:off x="1676400" y="2084360"/>
          <a:ext cx="49530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1000"/>
                <a:gridCol w="1651000"/>
                <a:gridCol w="1651000"/>
              </a:tblGrid>
              <a:tr h="457200">
                <a:tc>
                  <a:txBody>
                    <a:bodyPr/>
                    <a:lstStyle/>
                    <a:p>
                      <a:r>
                        <a:rPr lang="en-US" dirty="0" smtClean="0"/>
                        <a:t>Teaching and Learning Impact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259.58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274.14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44916637"/>
              </p:ext>
            </p:extLst>
          </p:nvPr>
        </p:nvGraphicFramePr>
        <p:xfrm>
          <a:off x="1676400" y="2892370"/>
          <a:ext cx="49530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1000"/>
                <a:gridCol w="1651000"/>
                <a:gridCol w="1651000"/>
              </a:tblGrid>
              <a:tr h="457200">
                <a:tc>
                  <a:txBody>
                    <a:bodyPr/>
                    <a:lstStyle/>
                    <a:p>
                      <a:r>
                        <a:rPr lang="en-US" dirty="0" smtClean="0"/>
                        <a:t>Leadership Capacity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277.33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296.08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94939944"/>
              </p:ext>
            </p:extLst>
          </p:nvPr>
        </p:nvGraphicFramePr>
        <p:xfrm>
          <a:off x="1676400" y="3700380"/>
          <a:ext cx="49530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1000"/>
                <a:gridCol w="1651000"/>
                <a:gridCol w="1651000"/>
              </a:tblGrid>
              <a:tr h="457200">
                <a:tc>
                  <a:txBody>
                    <a:bodyPr/>
                    <a:lstStyle/>
                    <a:p>
                      <a:r>
                        <a:rPr lang="en-US" dirty="0" smtClean="0"/>
                        <a:t>Resource</a:t>
                      </a:r>
                      <a:r>
                        <a:rPr lang="en-US" baseline="0" dirty="0" smtClean="0"/>
                        <a:t> Utilization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313.72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286.32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27094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"/>
                            </p:stCondLst>
                            <p:childTnLst>
                              <p:par>
                                <p:cTn id="1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9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"/>
                            </p:stCondLst>
                            <p:childTnLst>
                              <p:par>
                                <p:cTn id="2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9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uild="p"/>
      <p:bldP spid="45" grpId="0" build="p"/>
      <p:bldP spid="46" grpId="0" build="p"/>
      <p:bldP spid="4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2842" y="228600"/>
            <a:ext cx="6425776" cy="700190"/>
          </a:xfrm>
          <a:prstGeom prst="rect">
            <a:avLst/>
          </a:prstGeom>
          <a:noFill/>
        </p:spPr>
        <p:txBody>
          <a:bodyPr wrap="none" lIns="68537" tIns="34289" rIns="68537" bIns="3428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685307"/>
            <a:r>
              <a:rPr lang="en-US" sz="4100" b="1" spc="38" dirty="0">
                <a:ln w="11430"/>
                <a:gradFill>
                  <a:gsLst>
                    <a:gs pos="25000">
                      <a:srgbClr val="FFC000">
                        <a:satMod val="155000"/>
                      </a:srgbClr>
                    </a:gs>
                    <a:gs pos="100000">
                      <a:srgbClr val="FFC000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Index of Educational Quality</a:t>
            </a:r>
          </a:p>
        </p:txBody>
      </p:sp>
      <p:sp>
        <p:nvSpPr>
          <p:cNvPr id="6" name="Rectangle 5"/>
          <p:cNvSpPr/>
          <p:nvPr/>
        </p:nvSpPr>
        <p:spPr>
          <a:xfrm>
            <a:off x="794789" y="1312445"/>
            <a:ext cx="5268891" cy="3429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00FF00"/>
              </a:gs>
              <a:gs pos="49000">
                <a:srgbClr val="FFFF00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37" tIns="34289" rIns="68537" bIns="34289" rtlCol="0" anchor="ctr"/>
          <a:lstStyle/>
          <a:p>
            <a:pPr algn="ctr" defTabSz="685307"/>
            <a:endParaRPr lang="en-US" sz="1400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992003" y="957571"/>
            <a:ext cx="741979" cy="671027"/>
            <a:chOff x="6078930" y="2793368"/>
            <a:chExt cx="457200" cy="474955"/>
          </a:xfrm>
        </p:grpSpPr>
        <p:sp>
          <p:nvSpPr>
            <p:cNvPr id="8" name="Isosceles Triangle 7"/>
            <p:cNvSpPr/>
            <p:nvPr/>
          </p:nvSpPr>
          <p:spPr>
            <a:xfrm rot="10800000">
              <a:off x="6078930" y="2989509"/>
              <a:ext cx="457200" cy="278814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07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078930" y="2793368"/>
              <a:ext cx="457200" cy="18288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07"/>
              <a:r>
                <a:rPr lang="en-US" sz="1400" dirty="0" smtClean="0">
                  <a:solidFill>
                    <a:prstClr val="white"/>
                  </a:solidFill>
                </a:rPr>
                <a:t>275.34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150886" y="1706931"/>
            <a:ext cx="2188205" cy="284691"/>
          </a:xfrm>
          <a:prstGeom prst="rect">
            <a:avLst/>
          </a:prstGeom>
          <a:noFill/>
        </p:spPr>
        <p:txBody>
          <a:bodyPr wrap="none" lIns="68537" tIns="34289" rIns="68537" bIns="34289" rtlCol="0">
            <a:spAutoFit/>
          </a:bodyPr>
          <a:lstStyle/>
          <a:p>
            <a:pPr defTabSz="685307"/>
            <a:r>
              <a:rPr lang="en-US" sz="1400" dirty="0">
                <a:solidFill>
                  <a:prstClr val="black"/>
                </a:solidFill>
              </a:rPr>
              <a:t>Index of Educational Quality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81394" y="2371642"/>
            <a:ext cx="5268891" cy="314408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00FF00"/>
              </a:gs>
              <a:gs pos="49000">
                <a:srgbClr val="FFFF00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37" tIns="34289" rIns="68537" bIns="34289" rtlCol="0" anchor="ctr"/>
          <a:lstStyle/>
          <a:p>
            <a:pPr algn="ctr" defTabSz="685307"/>
            <a:endParaRPr lang="en-US" sz="1400">
              <a:solidFill>
                <a:prstClr val="white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596326" y="2025133"/>
            <a:ext cx="791354" cy="533441"/>
            <a:chOff x="6078930" y="2772631"/>
            <a:chExt cx="457201" cy="495692"/>
          </a:xfrm>
        </p:grpSpPr>
        <p:sp>
          <p:nvSpPr>
            <p:cNvPr id="13" name="Isosceles Triangle 12"/>
            <p:cNvSpPr/>
            <p:nvPr/>
          </p:nvSpPr>
          <p:spPr>
            <a:xfrm rot="10800000">
              <a:off x="6078930" y="2989509"/>
              <a:ext cx="457200" cy="278814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07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078931" y="2772631"/>
              <a:ext cx="457200" cy="18288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07"/>
              <a:r>
                <a:rPr lang="en-US" sz="1200" dirty="0" smtClean="0">
                  <a:solidFill>
                    <a:prstClr val="white"/>
                  </a:solidFill>
                </a:rPr>
                <a:t>259.58</a:t>
              </a:r>
              <a:endParaRPr lang="en-US" sz="1200" dirty="0">
                <a:solidFill>
                  <a:prstClr val="white"/>
                </a:solidFill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781394" y="3264472"/>
            <a:ext cx="5268891" cy="32906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00FF00"/>
              </a:gs>
              <a:gs pos="49000">
                <a:srgbClr val="FFFF00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37" tIns="34289" rIns="68537" bIns="34289" rtlCol="0" anchor="ctr"/>
          <a:lstStyle/>
          <a:p>
            <a:pPr algn="ctr" defTabSz="685307"/>
            <a:endParaRPr lang="en-US" sz="1400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132193" y="2954647"/>
            <a:ext cx="777624" cy="431918"/>
            <a:chOff x="6078929" y="2806628"/>
            <a:chExt cx="457202" cy="461695"/>
          </a:xfrm>
        </p:grpSpPr>
        <p:sp>
          <p:nvSpPr>
            <p:cNvPr id="17" name="Isosceles Triangle 16"/>
            <p:cNvSpPr/>
            <p:nvPr/>
          </p:nvSpPr>
          <p:spPr>
            <a:xfrm rot="10800000">
              <a:off x="6078930" y="2989509"/>
              <a:ext cx="457200" cy="278814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07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078929" y="2806628"/>
              <a:ext cx="457202" cy="18288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07"/>
              <a:r>
                <a:rPr lang="en-US" sz="1400" dirty="0" smtClean="0">
                  <a:solidFill>
                    <a:prstClr val="white"/>
                  </a:solidFill>
                </a:rPr>
                <a:t>277.33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781393" y="4247380"/>
            <a:ext cx="5268891" cy="339539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00FF00"/>
              </a:gs>
              <a:gs pos="49000">
                <a:srgbClr val="FFFF00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37" tIns="34289" rIns="68537" bIns="34289" rtlCol="0" anchor="ctr"/>
          <a:lstStyle/>
          <a:p>
            <a:pPr algn="ctr" defTabSz="685307"/>
            <a:endParaRPr lang="en-US" sz="1400">
              <a:solidFill>
                <a:prstClr val="white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563781" y="4021690"/>
            <a:ext cx="781068" cy="513285"/>
            <a:chOff x="6768603" y="2799238"/>
            <a:chExt cx="474797" cy="505620"/>
          </a:xfrm>
        </p:grpSpPr>
        <p:sp>
          <p:nvSpPr>
            <p:cNvPr id="21" name="Isosceles Triangle 20"/>
            <p:cNvSpPr/>
            <p:nvPr/>
          </p:nvSpPr>
          <p:spPr>
            <a:xfrm rot="10800000">
              <a:off x="6768603" y="3026044"/>
              <a:ext cx="457200" cy="278814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07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786200" y="2799238"/>
              <a:ext cx="457200" cy="18288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07"/>
              <a:r>
                <a:rPr lang="en-US" sz="1200" dirty="0" smtClean="0">
                  <a:solidFill>
                    <a:prstClr val="white"/>
                  </a:solidFill>
                </a:rPr>
                <a:t>313.72</a:t>
              </a:r>
              <a:endParaRPr lang="en-US" sz="1200" dirty="0">
                <a:solidFill>
                  <a:prstClr val="white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097741" y="2663117"/>
            <a:ext cx="3603465" cy="423193"/>
          </a:xfrm>
          <a:prstGeom prst="rect">
            <a:avLst/>
          </a:prstGeom>
          <a:noFill/>
        </p:spPr>
        <p:txBody>
          <a:bodyPr wrap="square" lIns="68537" tIns="34289" rIns="68537" bIns="34289" rtlCol="0">
            <a:spAutoFit/>
          </a:bodyPr>
          <a:lstStyle/>
          <a:p>
            <a:pPr defTabSz="685307"/>
            <a:r>
              <a:rPr lang="en-US" sz="1400" dirty="0">
                <a:solidFill>
                  <a:prstClr val="black"/>
                </a:solidFill>
              </a:rPr>
              <a:t>Teaching and Learning Impact </a:t>
            </a:r>
          </a:p>
          <a:p>
            <a:pPr defTabSz="685307"/>
            <a:r>
              <a:rPr lang="en-US" sz="900" dirty="0">
                <a:solidFill>
                  <a:prstClr val="black"/>
                </a:solidFill>
              </a:rPr>
              <a:t>Standards 3 and 5, Student Performance Evaluative Criteria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97740" y="3629384"/>
            <a:ext cx="2945271" cy="423191"/>
          </a:xfrm>
          <a:prstGeom prst="rect">
            <a:avLst/>
          </a:prstGeom>
          <a:noFill/>
        </p:spPr>
        <p:txBody>
          <a:bodyPr wrap="none" lIns="68537" tIns="34289" rIns="68537" bIns="34289" rtlCol="0">
            <a:spAutoFit/>
          </a:bodyPr>
          <a:lstStyle/>
          <a:p>
            <a:pPr defTabSz="685307"/>
            <a:r>
              <a:rPr lang="en-US" sz="1400" dirty="0">
                <a:solidFill>
                  <a:prstClr val="black"/>
                </a:solidFill>
              </a:rPr>
              <a:t>Leadership Capacity </a:t>
            </a:r>
          </a:p>
          <a:p>
            <a:pPr defTabSz="685307"/>
            <a:r>
              <a:rPr lang="en-US" sz="900" dirty="0">
                <a:solidFill>
                  <a:prstClr val="black"/>
                </a:solidFill>
              </a:rPr>
              <a:t>Standards 1 and 2, Stakeholder Feedback Evaluative Criteria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50914" y="4532400"/>
            <a:ext cx="2564021" cy="423193"/>
          </a:xfrm>
          <a:prstGeom prst="rect">
            <a:avLst/>
          </a:prstGeom>
          <a:noFill/>
        </p:spPr>
        <p:txBody>
          <a:bodyPr wrap="square" lIns="68537" tIns="34289" rIns="68537" bIns="34289" rtlCol="0">
            <a:spAutoFit/>
          </a:bodyPr>
          <a:lstStyle/>
          <a:p>
            <a:pPr defTabSz="685307"/>
            <a:r>
              <a:rPr lang="en-US" sz="1400" dirty="0">
                <a:solidFill>
                  <a:prstClr val="black"/>
                </a:solidFill>
              </a:rPr>
              <a:t>Resource Utilization </a:t>
            </a:r>
          </a:p>
          <a:p>
            <a:pPr defTabSz="685307"/>
            <a:r>
              <a:rPr lang="en-US" sz="900" dirty="0">
                <a:solidFill>
                  <a:prstClr val="black"/>
                </a:solidFill>
              </a:rPr>
              <a:t>Standard 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07648" y="1729985"/>
            <a:ext cx="354819" cy="238525"/>
          </a:xfrm>
          <a:prstGeom prst="rect">
            <a:avLst/>
          </a:prstGeom>
          <a:noFill/>
        </p:spPr>
        <p:txBody>
          <a:bodyPr wrap="none" lIns="68537" tIns="34289" rIns="68537" bIns="34289" rtlCol="0">
            <a:spAutoFit/>
          </a:bodyPr>
          <a:lstStyle/>
          <a:p>
            <a:pPr defTabSz="685307"/>
            <a:r>
              <a:rPr lang="en-US" sz="1100" b="1" dirty="0">
                <a:solidFill>
                  <a:prstClr val="black"/>
                </a:solidFill>
              </a:rPr>
              <a:t>100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81395" y="2683547"/>
            <a:ext cx="354819" cy="238525"/>
          </a:xfrm>
          <a:prstGeom prst="rect">
            <a:avLst/>
          </a:prstGeom>
          <a:noFill/>
        </p:spPr>
        <p:txBody>
          <a:bodyPr wrap="none" lIns="68537" tIns="34289" rIns="68537" bIns="34289" rtlCol="0">
            <a:spAutoFit/>
          </a:bodyPr>
          <a:lstStyle/>
          <a:p>
            <a:pPr defTabSz="685307"/>
            <a:r>
              <a:rPr lang="en-US" sz="1100" b="1" dirty="0">
                <a:solidFill>
                  <a:prstClr val="black"/>
                </a:solidFill>
              </a:rPr>
              <a:t>100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87476" y="3589040"/>
            <a:ext cx="354819" cy="238525"/>
          </a:xfrm>
          <a:prstGeom prst="rect">
            <a:avLst/>
          </a:prstGeom>
          <a:noFill/>
        </p:spPr>
        <p:txBody>
          <a:bodyPr wrap="none" lIns="68537" tIns="34289" rIns="68537" bIns="34289" rtlCol="0">
            <a:spAutoFit/>
          </a:bodyPr>
          <a:lstStyle/>
          <a:p>
            <a:pPr defTabSz="685307"/>
            <a:r>
              <a:rPr lang="en-US" sz="1100" b="1" dirty="0">
                <a:solidFill>
                  <a:prstClr val="black"/>
                </a:solidFill>
              </a:rPr>
              <a:t>100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81395" y="4570739"/>
            <a:ext cx="354819" cy="238525"/>
          </a:xfrm>
          <a:prstGeom prst="rect">
            <a:avLst/>
          </a:prstGeom>
          <a:noFill/>
        </p:spPr>
        <p:txBody>
          <a:bodyPr wrap="none" lIns="68537" tIns="34289" rIns="68537" bIns="34289" rtlCol="0">
            <a:spAutoFit/>
          </a:bodyPr>
          <a:lstStyle/>
          <a:p>
            <a:pPr defTabSz="685307"/>
            <a:r>
              <a:rPr lang="en-US" sz="1100" b="1" dirty="0">
                <a:solidFill>
                  <a:prstClr val="black"/>
                </a:solidFill>
              </a:rPr>
              <a:t>100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648550" y="1740442"/>
            <a:ext cx="412527" cy="284691"/>
          </a:xfrm>
          <a:prstGeom prst="rect">
            <a:avLst/>
          </a:prstGeom>
          <a:noFill/>
        </p:spPr>
        <p:txBody>
          <a:bodyPr wrap="none" lIns="68537" tIns="34289" rIns="68537" bIns="34289" rtlCol="0">
            <a:spAutoFit/>
          </a:bodyPr>
          <a:lstStyle/>
          <a:p>
            <a:pPr defTabSz="685307"/>
            <a:r>
              <a:rPr lang="en-US" sz="1400" b="1" dirty="0">
                <a:solidFill>
                  <a:prstClr val="black"/>
                </a:solidFill>
              </a:rPr>
              <a:t>400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61945" y="2696358"/>
            <a:ext cx="412527" cy="284691"/>
          </a:xfrm>
          <a:prstGeom prst="rect">
            <a:avLst/>
          </a:prstGeom>
          <a:noFill/>
        </p:spPr>
        <p:txBody>
          <a:bodyPr wrap="none" lIns="68537" tIns="34289" rIns="68537" bIns="34289" rtlCol="0">
            <a:spAutoFit/>
          </a:bodyPr>
          <a:lstStyle/>
          <a:p>
            <a:pPr defTabSz="685307"/>
            <a:r>
              <a:rPr lang="en-US" sz="1400" b="1" dirty="0">
                <a:solidFill>
                  <a:prstClr val="black"/>
                </a:solidFill>
              </a:rPr>
              <a:t>400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661945" y="3585484"/>
            <a:ext cx="412527" cy="284691"/>
          </a:xfrm>
          <a:prstGeom prst="rect">
            <a:avLst/>
          </a:prstGeom>
          <a:noFill/>
        </p:spPr>
        <p:txBody>
          <a:bodyPr wrap="none" lIns="68537" tIns="34289" rIns="68537" bIns="34289" rtlCol="0">
            <a:spAutoFit/>
          </a:bodyPr>
          <a:lstStyle/>
          <a:p>
            <a:pPr defTabSz="685307"/>
            <a:r>
              <a:rPr lang="en-US" sz="1400" b="1" dirty="0">
                <a:solidFill>
                  <a:prstClr val="black"/>
                </a:solidFill>
              </a:rPr>
              <a:t>400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648550" y="4568670"/>
            <a:ext cx="412527" cy="284691"/>
          </a:xfrm>
          <a:prstGeom prst="rect">
            <a:avLst/>
          </a:prstGeom>
          <a:noFill/>
        </p:spPr>
        <p:txBody>
          <a:bodyPr wrap="none" lIns="68537" tIns="34289" rIns="68537" bIns="34289" rtlCol="0">
            <a:spAutoFit/>
          </a:bodyPr>
          <a:lstStyle/>
          <a:p>
            <a:pPr defTabSz="685307"/>
            <a:r>
              <a:rPr lang="en-US" sz="1400" b="1" dirty="0">
                <a:solidFill>
                  <a:prstClr val="black"/>
                </a:solidFill>
              </a:rPr>
              <a:t>400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371975" y="1313680"/>
            <a:ext cx="12246" cy="5652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184813" y="2269615"/>
            <a:ext cx="12246" cy="5652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837956" y="3244240"/>
            <a:ext cx="12246" cy="5652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695081" y="4021687"/>
            <a:ext cx="12246" cy="5652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0841698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 animBg="1"/>
      <p:bldP spid="15" grpId="0" animBg="1"/>
      <p:bldP spid="19" grpId="0" animBg="1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67000" contrast="-2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3849">
            <a:off x="408398" y="1331764"/>
            <a:ext cx="4311803" cy="2866401"/>
          </a:xfrm>
          <a:prstGeom prst="rect">
            <a:avLst/>
          </a:prstGeom>
        </p:spPr>
      </p:pic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772828796"/>
              </p:ext>
            </p:extLst>
          </p:nvPr>
        </p:nvGraphicFramePr>
        <p:xfrm>
          <a:off x="2343150" y="342909"/>
          <a:ext cx="4057650" cy="4296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514600" y="742950"/>
            <a:ext cx="3581400" cy="282711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IEQ results indicate that the institution is performing within acceptable ranges as compared to expected criteria as well as other institutions in the AdvancED Network.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3300042"/>
            <a:ext cx="1314450" cy="136970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69796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62000" contrast="-2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69539" y="299973"/>
            <a:ext cx="2824122" cy="3809997"/>
          </a:xfrm>
          <a:prstGeom prst="rect">
            <a:avLst/>
          </a:prstGeom>
        </p:spPr>
      </p:pic>
      <p:pic>
        <p:nvPicPr>
          <p:cNvPr id="9" name="Content Placeholder 1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800600" y="3536881"/>
            <a:ext cx="892472" cy="120015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sp>
        <p:nvSpPr>
          <p:cNvPr id="13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Accreditation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 Placeholder 8"/>
          <p:cNvSpPr>
            <a:spLocks noGrp="1"/>
          </p:cNvSpPr>
          <p:nvPr>
            <p:ph type="body" sz="half" idx="2"/>
          </p:nvPr>
        </p:nvSpPr>
        <p:spPr>
          <a:xfrm>
            <a:off x="3886200" y="438150"/>
            <a:ext cx="2760059" cy="2827116"/>
          </a:xfrm>
        </p:spPr>
        <p:txBody>
          <a:bodyPr>
            <a:normAutofit/>
          </a:bodyPr>
          <a:lstStyle/>
          <a:p>
            <a:r>
              <a:rPr lang="en-US" sz="1600" dirty="0" smtClean="0"/>
              <a:t>An international protocol for institutions committed to systematic and sustainable improvement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Builds capacity of the institution to improve and sustain student learning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Stimulates and improves effectiveness and efficiency throughout the institution.</a:t>
            </a:r>
            <a:endParaRPr lang="en-US" sz="1600" dirty="0"/>
          </a:p>
          <a:p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57350"/>
            <a:ext cx="2133600" cy="1593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97813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2400300" y="1600201"/>
            <a:ext cx="3371850" cy="1757990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chemeClr val="bg1">
                    <a:lumMod val="90000"/>
                  </a:schemeClr>
                </a:solidFill>
              </a:rPr>
              <a:t>PresenterMedia.com</a:t>
            </a:r>
          </a:p>
          <a:p>
            <a:r>
              <a:rPr lang="en-US" sz="1500" dirty="0">
                <a:solidFill>
                  <a:schemeClr val="bg1">
                    <a:lumMod val="90000"/>
                  </a:schemeClr>
                </a:solidFill>
              </a:rPr>
              <a:t>support@presentermedia.com</a:t>
            </a:r>
          </a:p>
          <a:p>
            <a:endParaRPr lang="en-US" dirty="0" smtClean="0">
              <a:solidFill>
                <a:schemeClr val="bg1">
                  <a:lumMod val="9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90000"/>
                  </a:schemeClr>
                </a:solidFill>
              </a:rPr>
              <a:t>4416 S. Technology </a:t>
            </a:r>
            <a:r>
              <a:rPr lang="en-US" dirty="0" err="1" smtClean="0">
                <a:solidFill>
                  <a:schemeClr val="bg1">
                    <a:lumMod val="90000"/>
                  </a:schemeClr>
                </a:solidFill>
              </a:rPr>
              <a:t>Dr</a:t>
            </a:r>
            <a:endParaRPr lang="en-US" dirty="0" smtClean="0">
              <a:solidFill>
                <a:schemeClr val="bg1">
                  <a:lumMod val="9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90000"/>
                  </a:schemeClr>
                </a:solidFill>
              </a:rPr>
              <a:t>Sioux Falls, SD 57106</a:t>
            </a:r>
            <a:endParaRPr lang="en-US" dirty="0">
              <a:solidFill>
                <a:schemeClr val="bg1">
                  <a:lumMod val="90000"/>
                </a:scheme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400301" y="400059"/>
            <a:ext cx="4914902" cy="1095673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Questions?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More Information?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2"/>
            <a:ext cx="2057400" cy="2193391"/>
          </a:xfrm>
          <a:prstGeom prst="rect">
            <a:avLst/>
          </a:prstGeom>
        </p:spPr>
      </p:pic>
      <p:pic>
        <p:nvPicPr>
          <p:cNvPr id="2" name="YXZJX_theater_spotlights_8221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 r:link="rId5"/>
              </p:ext>
            </p:extLst>
          </p:nvPr>
        </p:nvPicPr>
        <p:blipFill>
          <a:blip r:embed="rId6" cstate="email"/>
          <a:stretch>
            <a:fillRect/>
          </a:stretch>
        </p:blipFill>
        <p:spPr>
          <a:xfrm>
            <a:off x="35943" y="133350"/>
            <a:ext cx="6745857" cy="480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672" y="971550"/>
            <a:ext cx="565719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The External Review Team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r</a:t>
            </a:r>
            <a:r>
              <a:rPr lang="en-US" sz="2800" b="1" dirty="0" smtClean="0">
                <a:solidFill>
                  <a:schemeClr val="bg1"/>
                </a:solidFill>
              </a:rPr>
              <a:t>ecommends to the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AdvancED Accreditation Commission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t</a:t>
            </a:r>
            <a:r>
              <a:rPr lang="en-US" sz="2800" b="1" dirty="0" smtClean="0">
                <a:solidFill>
                  <a:schemeClr val="bg1"/>
                </a:solidFill>
              </a:rPr>
              <a:t>hat the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Broward County School District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e</a:t>
            </a:r>
            <a:r>
              <a:rPr lang="en-US" sz="2800" b="1" dirty="0" smtClean="0">
                <a:solidFill>
                  <a:schemeClr val="bg1"/>
                </a:solidFill>
              </a:rPr>
              <a:t>arn the distinction of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968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3" name="WKPYE_light_show_text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 r:link="rId4"/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0" y="133350"/>
            <a:ext cx="6858000" cy="46720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81600" y="3867149"/>
            <a:ext cx="1483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Expires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June 30, 2022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402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HHGA_stairs_to_success_text_3575923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 r:link="rId4"/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16994" y="0"/>
            <a:ext cx="6874934" cy="3867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4324350"/>
            <a:ext cx="5850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Improvement priorities must be addressed within two years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1539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2069" y="4821691"/>
            <a:ext cx="2073089" cy="207749"/>
          </a:xfrm>
          <a:prstGeom prst="rect">
            <a:avLst/>
          </a:prstGeom>
          <a:noFill/>
        </p:spPr>
        <p:txBody>
          <a:bodyPr wrap="square" lIns="68565" tIns="34289" rIns="68565" bIns="34289" rtlCol="0">
            <a:spAutoFit/>
          </a:bodyPr>
          <a:lstStyle/>
          <a:p>
            <a:pPr defTabSz="342812"/>
            <a:r>
              <a:rPr lang="en-US" sz="900" dirty="0">
                <a:solidFill>
                  <a:prstClr val="black"/>
                </a:solidFill>
                <a:latin typeface="Helvetica Light"/>
                <a:cs typeface="Helvetica Light"/>
              </a:rPr>
              <a:t>© 2014 AdvancED</a:t>
            </a:r>
          </a:p>
        </p:txBody>
      </p:sp>
      <p:sp>
        <p:nvSpPr>
          <p:cNvPr id="6" name="5-Point Star 5">
            <a:hlinkClick r:id="rId3" action="ppaction://hlinkfile"/>
          </p:cNvPr>
          <p:cNvSpPr/>
          <p:nvPr/>
        </p:nvSpPr>
        <p:spPr>
          <a:xfrm>
            <a:off x="5600700" y="4009113"/>
            <a:ext cx="742950" cy="677188"/>
          </a:xfrm>
          <a:prstGeom prst="star5">
            <a:avLst>
              <a:gd name="adj" fmla="val 17924"/>
              <a:gd name="hf" fmla="val 105146"/>
              <a:gd name="vf" fmla="val 11055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5" tIns="34289" rIns="68565" bIns="34289" rtlCol="0" anchor="ctr"/>
          <a:lstStyle/>
          <a:p>
            <a:pPr algn="ctr" defTabSz="685630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1026" name="Picture 2" descr="http://www.quotehd.com/imagequotes/authors1/winston-churchill-statesman-now-this-is-not-the-end-it-is-not-even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36" y="124965"/>
            <a:ext cx="4800600" cy="4800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236517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1200160"/>
            <a:ext cx="1866900" cy="105013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2047295"/>
            <a:ext cx="1866900" cy="105013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2891395"/>
            <a:ext cx="1866900" cy="10501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-58000" contrast="-2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52" y="2419350"/>
            <a:ext cx="6215063" cy="16632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-58000" contrast="-2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9" y="1500907"/>
            <a:ext cx="6215063" cy="16632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-58000" contrast="-2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53" y="649725"/>
            <a:ext cx="6215063" cy="1663235"/>
          </a:xfrm>
          <a:prstGeom prst="rect">
            <a:avLst/>
          </a:prstGeom>
        </p:spPr>
      </p:pic>
      <p:sp>
        <p:nvSpPr>
          <p:cNvPr id="44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1714500" y="1285876"/>
            <a:ext cx="4914900" cy="471488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Impact of teaching and learning</a:t>
            </a:r>
            <a:endParaRPr lang="en-US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1733550" y="2143126"/>
            <a:ext cx="4914900" cy="471488"/>
          </a:xfrm>
        </p:spPr>
        <p:txBody>
          <a:bodyPr vert="horz" lIns="51426" tIns="25718" rIns="51426" bIns="25718" rtlCol="0" anchor="ctr"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Capacity of leadership</a:t>
            </a:r>
            <a:endParaRPr lang="en-US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6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1728788" y="2957512"/>
            <a:ext cx="4914900" cy="471488"/>
          </a:xfrm>
        </p:spPr>
        <p:txBody>
          <a:bodyPr vert="horz" lIns="51426" tIns="25718" rIns="51426" bIns="25718" rtlCol="0" anchor="ctr"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Use of Resources</a:t>
            </a:r>
            <a:endParaRPr lang="en-US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200" y="590550"/>
            <a:ext cx="6972300" cy="295573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  <a:latin typeface="Aharoni" pitchFamily="2" charset="-79"/>
                <a:cs typeface="Aharoni" pitchFamily="2" charset="-79"/>
              </a:rPr>
              <a:t/>
            </a:r>
            <a:br>
              <a:rPr lang="en-US" sz="2000" dirty="0" smtClean="0">
                <a:solidFill>
                  <a:schemeClr val="accent2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2000" dirty="0" smtClean="0">
                <a:solidFill>
                  <a:schemeClr val="accent2"/>
                </a:solidFill>
                <a:latin typeface="Aharoni" pitchFamily="2" charset="-79"/>
                <a:cs typeface="Aharoni" pitchFamily="2" charset="-79"/>
              </a:rPr>
              <a:t>A diagnostic process to stimulate and guide continuous improvement with a focus on:</a:t>
            </a:r>
            <a:endParaRPr lang="en-US" sz="2000" dirty="0">
              <a:solidFill>
                <a:schemeClr val="accent2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-57150" y="4460761"/>
            <a:ext cx="6972300" cy="84704"/>
          </a:xfrm>
          <a:prstGeom prst="rect">
            <a:avLst/>
          </a:prstGeom>
          <a:gradFill>
            <a:gsLst>
              <a:gs pos="53350">
                <a:schemeClr val="accent2">
                  <a:lumMod val="61000"/>
                </a:schemeClr>
              </a:gs>
              <a:gs pos="0">
                <a:schemeClr val="accent2">
                  <a:lumMod val="32000"/>
                </a:schemeClr>
              </a:gs>
              <a:gs pos="100000">
                <a:schemeClr val="accent2">
                  <a:lumMod val="34000"/>
                </a:schemeClr>
              </a:gs>
            </a:gsLst>
            <a:lin ang="0" scaled="0"/>
          </a:gradFill>
          <a:ln w="9525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sz="140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76200" y="4481423"/>
            <a:ext cx="3486150" cy="62865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accent2"/>
                </a:solidFill>
              </a:rPr>
              <a:t>External Review</a:t>
            </a:r>
            <a:endParaRPr lang="en-US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648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9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uild="p"/>
      <p:bldP spid="45" grpId="0" build="p"/>
      <p:bldP spid="4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64" y="971550"/>
            <a:ext cx="1563503" cy="1232040"/>
          </a:xfrm>
        </p:spPr>
      </p:pic>
      <p:pic>
        <p:nvPicPr>
          <p:cNvPr id="9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71550"/>
            <a:ext cx="1563503" cy="1232040"/>
          </a:xfrm>
        </p:spPr>
      </p:pic>
      <p:pic>
        <p:nvPicPr>
          <p:cNvPr id="10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864" y="971550"/>
            <a:ext cx="1563503" cy="1232040"/>
          </a:xfrm>
        </p:spPr>
      </p:pic>
      <p:pic>
        <p:nvPicPr>
          <p:cNvPr id="11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328" y="971550"/>
            <a:ext cx="1563503" cy="1232040"/>
          </a:xfrm>
        </p:spPr>
      </p:pic>
      <p:pic>
        <p:nvPicPr>
          <p:cNvPr id="12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792" y="971550"/>
            <a:ext cx="1563503" cy="1232040"/>
          </a:xfrm>
        </p:spPr>
      </p:pic>
      <p:pic>
        <p:nvPicPr>
          <p:cNvPr id="13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5950"/>
            <a:ext cx="1563503" cy="1232040"/>
          </a:xfrm>
        </p:spPr>
      </p:pic>
      <p:pic>
        <p:nvPicPr>
          <p:cNvPr id="1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885950"/>
            <a:ext cx="1563503" cy="1232040"/>
          </a:xfrm>
        </p:spPr>
      </p:pic>
      <p:pic>
        <p:nvPicPr>
          <p:cNvPr id="15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885950"/>
            <a:ext cx="1563503" cy="1232040"/>
          </a:xfrm>
        </p:spPr>
      </p:pic>
      <p:pic>
        <p:nvPicPr>
          <p:cNvPr id="16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885950"/>
            <a:ext cx="1563503" cy="1232040"/>
          </a:xfrm>
        </p:spPr>
      </p:pic>
      <p:pic>
        <p:nvPicPr>
          <p:cNvPr id="17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885950"/>
            <a:ext cx="1563503" cy="123204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914650"/>
            <a:ext cx="1974761" cy="22288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26547" y="3333750"/>
            <a:ext cx="3448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1,251 years</a:t>
            </a:r>
            <a:endParaRPr lang="en-US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3501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58000" contrast="-2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9" y="3201119"/>
            <a:ext cx="6215063" cy="16632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1200160"/>
            <a:ext cx="1866900" cy="105013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2047295"/>
            <a:ext cx="1866900" cy="105013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2891395"/>
            <a:ext cx="1866900" cy="10501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459729" y="3723348"/>
            <a:ext cx="1866900" cy="8219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58000" contrast="-2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9" y="2365139"/>
            <a:ext cx="6215063" cy="16632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58000" contrast="-2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9" y="1500907"/>
            <a:ext cx="6215063" cy="16632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58000" contrast="-2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53" y="649725"/>
            <a:ext cx="6215063" cy="1663235"/>
          </a:xfrm>
          <a:prstGeom prst="rect">
            <a:avLst/>
          </a:prstGeom>
        </p:spPr>
      </p:pic>
      <p:sp>
        <p:nvSpPr>
          <p:cNvPr id="44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1714500" y="1285876"/>
            <a:ext cx="4914900" cy="471488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Powerful Practices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1733550" y="2143126"/>
            <a:ext cx="4914900" cy="471488"/>
          </a:xfrm>
        </p:spPr>
        <p:txBody>
          <a:bodyPr vert="horz" lIns="51426" tIns="25718" rIns="51426" bIns="25718" rtlCol="0" anchor="ctr">
            <a:normAutofit/>
          </a:bodyPr>
          <a:lstStyle/>
          <a:p>
            <a:pPr algn="ctr"/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Opportunities for Improvement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6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1728788" y="2957512"/>
            <a:ext cx="4914900" cy="471488"/>
          </a:xfrm>
        </p:spPr>
        <p:txBody>
          <a:bodyPr vert="horz" lIns="51426" tIns="25718" rIns="51426" bIns="25718" rtlCol="0" anchor="ctr">
            <a:normAutofit/>
          </a:bodyPr>
          <a:lstStyle/>
          <a:p>
            <a:pPr algn="ctr"/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Improvement Priorities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7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1728788" y="3943351"/>
            <a:ext cx="4914900" cy="471488"/>
          </a:xfrm>
        </p:spPr>
        <p:txBody>
          <a:bodyPr vert="horz" lIns="51426" tIns="25718" rIns="51426" bIns="25718" rtlCol="0" anchor="ctr">
            <a:normAutofit/>
          </a:bodyPr>
          <a:lstStyle/>
          <a:p>
            <a:pPr algn="ctr"/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Index of Education Quality and Accreditation Recommendation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4300" y="742959"/>
            <a:ext cx="6591299" cy="295573"/>
          </a:xfrm>
        </p:spPr>
        <p:txBody>
          <a:bodyPr>
            <a:noAutofit/>
          </a:bodyPr>
          <a:lstStyle/>
          <a:p>
            <a:r>
              <a:rPr lang="en-US" sz="2000" dirty="0" smtClean="0"/>
              <a:t>External Review:   </a:t>
            </a:r>
            <a:br>
              <a:rPr lang="en-US" sz="2000" dirty="0" smtClean="0"/>
            </a:br>
            <a:r>
              <a:rPr lang="en-US" sz="2000" dirty="0" smtClean="0"/>
              <a:t>Professional judgment by the team results in:</a:t>
            </a:r>
          </a:p>
        </p:txBody>
      </p:sp>
      <p:sp>
        <p:nvSpPr>
          <p:cNvPr id="26" name="Rectangle 25"/>
          <p:cNvSpPr/>
          <p:nvPr/>
        </p:nvSpPr>
        <p:spPr>
          <a:xfrm>
            <a:off x="-57150" y="4460761"/>
            <a:ext cx="6972300" cy="84704"/>
          </a:xfrm>
          <a:prstGeom prst="rect">
            <a:avLst/>
          </a:prstGeom>
          <a:gradFill>
            <a:gsLst>
              <a:gs pos="53350">
                <a:schemeClr val="accent2">
                  <a:lumMod val="61000"/>
                </a:schemeClr>
              </a:gs>
              <a:gs pos="0">
                <a:schemeClr val="accent2">
                  <a:lumMod val="32000"/>
                </a:schemeClr>
              </a:gs>
              <a:gs pos="100000">
                <a:schemeClr val="accent2">
                  <a:lumMod val="34000"/>
                </a:schemeClr>
              </a:gs>
            </a:gsLst>
            <a:lin ang="0" scaled="0"/>
          </a:gradFill>
          <a:ln w="9525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="" xmlns:p14="http://schemas.microsoft.com/office/powerpoint/2010/main" val="380673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9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9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uild="p"/>
      <p:bldP spid="45" grpId="0" build="p"/>
      <p:bldP spid="46" grpId="0" build="p"/>
      <p:bldP spid="4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62000" contrast="-2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38438" y="-661687"/>
            <a:ext cx="2919374" cy="247211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90000"/>
                  </a:schemeClr>
                </a:solidFill>
              </a:rPr>
              <a:t>Stakeholders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Content Placeholder 1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75013" y="1809750"/>
            <a:ext cx="892472" cy="120015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fontAlgn="t"/>
            <a:r>
              <a:rPr lang="en-US" b="1" dirty="0"/>
              <a:t>Stakeholders Interviewed</a:t>
            </a:r>
            <a:endParaRPr lang="en-US" dirty="0"/>
          </a:p>
          <a:p>
            <a:pPr fontAlgn="t"/>
            <a:r>
              <a:rPr lang="en-US" b="1" dirty="0"/>
              <a:t>Number</a:t>
            </a:r>
            <a:endParaRPr lang="en-US" dirty="0"/>
          </a:p>
          <a:p>
            <a:r>
              <a:rPr lang="en-US" dirty="0"/>
              <a:t>Director</a:t>
            </a:r>
          </a:p>
          <a:p>
            <a:pPr fontAlgn="t"/>
            <a:r>
              <a:rPr lang="en-US" dirty="0"/>
              <a:t>1</a:t>
            </a:r>
          </a:p>
          <a:p>
            <a:pPr fontAlgn="t"/>
            <a:r>
              <a:rPr lang="en-US" dirty="0"/>
              <a:t>Board Members</a:t>
            </a:r>
          </a:p>
          <a:p>
            <a:pPr fontAlgn="t"/>
            <a:r>
              <a:rPr lang="en-US" dirty="0"/>
              <a:t>11</a:t>
            </a:r>
          </a:p>
          <a:p>
            <a:pPr fontAlgn="t"/>
            <a:r>
              <a:rPr lang="en-US" dirty="0"/>
              <a:t>Administrators</a:t>
            </a:r>
          </a:p>
          <a:p>
            <a:pPr fontAlgn="t"/>
            <a:r>
              <a:rPr lang="en-US" dirty="0"/>
              <a:t>62</a:t>
            </a:r>
          </a:p>
          <a:p>
            <a:pPr fontAlgn="t"/>
            <a:r>
              <a:rPr lang="en-US" dirty="0"/>
              <a:t>Instructional  Staff</a:t>
            </a:r>
          </a:p>
          <a:p>
            <a:pPr fontAlgn="t"/>
            <a:r>
              <a:rPr lang="en-US" dirty="0"/>
              <a:t>88</a:t>
            </a:r>
          </a:p>
          <a:p>
            <a:pPr fontAlgn="t"/>
            <a:r>
              <a:rPr lang="en-US" dirty="0"/>
              <a:t>Support Staff</a:t>
            </a:r>
          </a:p>
          <a:p>
            <a:pPr fontAlgn="t"/>
            <a:r>
              <a:rPr lang="en-US" dirty="0"/>
              <a:t>2</a:t>
            </a:r>
          </a:p>
          <a:p>
            <a:pPr fontAlgn="t"/>
            <a:r>
              <a:rPr lang="en-US" dirty="0"/>
              <a:t>Students</a:t>
            </a:r>
          </a:p>
          <a:p>
            <a:pPr fontAlgn="t"/>
            <a:r>
              <a:rPr lang="en-US" dirty="0"/>
              <a:t>130</a:t>
            </a:r>
          </a:p>
          <a:p>
            <a:pPr fontAlgn="t"/>
            <a:r>
              <a:rPr lang="en-US" dirty="0"/>
              <a:t>Parents/Community</a:t>
            </a:r>
          </a:p>
          <a:p>
            <a:pPr fontAlgn="t"/>
            <a:r>
              <a:rPr lang="en-US" dirty="0"/>
              <a:t>45</a:t>
            </a:r>
          </a:p>
          <a:p>
            <a:pPr fontAlgn="t"/>
            <a:r>
              <a:rPr lang="en-US" dirty="0"/>
              <a:t>Community</a:t>
            </a:r>
          </a:p>
          <a:p>
            <a:pPr fontAlgn="t"/>
            <a:r>
              <a:rPr lang="en-US" dirty="0"/>
              <a:t>14</a:t>
            </a:r>
          </a:p>
          <a:p>
            <a:pPr fontAlgn="t"/>
            <a:r>
              <a:rPr lang="en-US" dirty="0"/>
              <a:t>Central Office</a:t>
            </a:r>
          </a:p>
          <a:p>
            <a:pPr fontAlgn="t"/>
            <a:r>
              <a:rPr lang="en-US" dirty="0"/>
              <a:t>45</a:t>
            </a:r>
          </a:p>
          <a:p>
            <a:pPr fontAlgn="t"/>
            <a:r>
              <a:rPr lang="en-US" dirty="0"/>
              <a:t>TOTAL</a:t>
            </a:r>
          </a:p>
          <a:p>
            <a:pPr fontAlgn="t"/>
            <a:r>
              <a:rPr lang="en-US" dirty="0"/>
              <a:t>397</a:t>
            </a:r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49067781"/>
              </p:ext>
            </p:extLst>
          </p:nvPr>
        </p:nvGraphicFramePr>
        <p:xfrm>
          <a:off x="1752600" y="514350"/>
          <a:ext cx="45720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1400"/>
                <a:gridCol w="990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Stakeholder</a:t>
                      </a:r>
                      <a:r>
                        <a:rPr lang="en-US" baseline="0" dirty="0" smtClean="0"/>
                        <a:t> Interviews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Number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Superintendent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Administrators (including Central Office)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Board Members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Instructional Staff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Support Staff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Students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436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Parents/Community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1287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3832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3810000" cy="513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2261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1" y="3562350"/>
            <a:ext cx="6578599" cy="700088"/>
          </a:xfrm>
        </p:spPr>
        <p:txBody>
          <a:bodyPr/>
          <a:lstStyle/>
          <a:p>
            <a:r>
              <a:rPr lang="en-US" dirty="0" smtClean="0"/>
              <a:t>Balance of Centralized Direction and Local Empowerment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Defined Autonomy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1" y="126999"/>
            <a:ext cx="3952875" cy="4762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2171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PresenterMedia.com Animated Theme">
  <a:themeElements>
    <a:clrScheme name="feature pres">
      <a:dk1>
        <a:sysClr val="windowText" lastClr="000000"/>
      </a:dk1>
      <a:lt1>
        <a:sysClr val="window" lastClr="FFFFFF"/>
      </a:lt1>
      <a:dk2>
        <a:srgbClr val="11118D"/>
      </a:dk2>
      <a:lt2>
        <a:srgbClr val="EEECE1"/>
      </a:lt2>
      <a:accent1>
        <a:srgbClr val="143B54"/>
      </a:accent1>
      <a:accent2>
        <a:srgbClr val="F3D880"/>
      </a:accent2>
      <a:accent3>
        <a:srgbClr val="149FBE"/>
      </a:accent3>
      <a:accent4>
        <a:srgbClr val="81BF14"/>
      </a:accent4>
      <a:accent5>
        <a:srgbClr val="D0D102"/>
      </a:accent5>
      <a:accent6>
        <a:srgbClr val="62251F"/>
      </a:accent6>
      <a:hlink>
        <a:srgbClr val="FDFD88"/>
      </a:hlink>
      <a:folHlink>
        <a:srgbClr val="800080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spotlights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4C74B6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spotlights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4C74B6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PresenterMedia Animated Theme">
  <a:themeElements>
    <a:clrScheme name="tra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6F9400"/>
      </a:accent3>
      <a:accent4>
        <a:srgbClr val="D04B30"/>
      </a:accent4>
      <a:accent5>
        <a:srgbClr val="D0B308"/>
      </a:accent5>
      <a:accent6>
        <a:srgbClr val="6F9400"/>
      </a:accent6>
      <a:hlink>
        <a:srgbClr val="6F9400"/>
      </a:hlink>
      <a:folHlink>
        <a:srgbClr val="6F9400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11721</TotalTime>
  <Words>940</Words>
  <Application>Microsoft Macintosh PowerPoint</Application>
  <PresentationFormat>Custom</PresentationFormat>
  <Paragraphs>247</Paragraphs>
  <Slides>33</Slides>
  <Notes>17</Notes>
  <HiddenSlides>0</HiddenSlides>
  <MMClips>6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1_PresenterMedia.com Animated Theme</vt:lpstr>
      <vt:lpstr>1_Office Theme</vt:lpstr>
      <vt:lpstr>3_Office Theme</vt:lpstr>
      <vt:lpstr>4_Office Theme</vt:lpstr>
      <vt:lpstr>PresenterMedia Animated Theme</vt:lpstr>
      <vt:lpstr>26_Office Theme</vt:lpstr>
      <vt:lpstr>Slide 1</vt:lpstr>
      <vt:lpstr>October 26, 2016</vt:lpstr>
      <vt:lpstr>Accreditation</vt:lpstr>
      <vt:lpstr> A diagnostic process to stimulate and guide continuous improvement with a focus on:</vt:lpstr>
      <vt:lpstr>Slide 5</vt:lpstr>
      <vt:lpstr>External Review:    Professional judgment by the team results in:</vt:lpstr>
      <vt:lpstr>Stakeholders</vt:lpstr>
      <vt:lpstr>Slide 8</vt:lpstr>
      <vt:lpstr>Balance of Centralized Direction and Local Empowerment</vt:lpstr>
      <vt:lpstr>Slide 10</vt:lpstr>
      <vt:lpstr>In the Spotlight       The Findings</vt:lpstr>
      <vt:lpstr>Three Domains</vt:lpstr>
      <vt:lpstr>  AdvancED</vt:lpstr>
      <vt:lpstr>ELEOT Observations</vt:lpstr>
      <vt:lpstr>Slide 15</vt:lpstr>
      <vt:lpstr>  AdvancED</vt:lpstr>
      <vt:lpstr>Improvement Priorities</vt:lpstr>
      <vt:lpstr>  AdvancED</vt:lpstr>
      <vt:lpstr>Opportunities for Improvement</vt:lpstr>
      <vt:lpstr>  AdvancED</vt:lpstr>
      <vt:lpstr>  AdvancED</vt:lpstr>
      <vt:lpstr>  AdvancED</vt:lpstr>
      <vt:lpstr>  AdvancED</vt:lpstr>
      <vt:lpstr>  AdvancED</vt:lpstr>
      <vt:lpstr>  AdvancED</vt:lpstr>
      <vt:lpstr>Slide 26</vt:lpstr>
      <vt:lpstr>Index of Education Quality</vt:lpstr>
      <vt:lpstr>Slide 28</vt:lpstr>
      <vt:lpstr>Slide 29</vt:lpstr>
      <vt:lpstr>Questions? More Information?</vt:lpstr>
      <vt:lpstr>Slide 31</vt:lpstr>
      <vt:lpstr>Slide 32</vt:lpstr>
      <vt:lpstr>Slide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Orange Earth</dc:title>
  <dc:creator>PresenterMedia.com</dc:creator>
  <cp:lastModifiedBy>daylet</cp:lastModifiedBy>
  <cp:revision>349</cp:revision>
  <dcterms:created xsi:type="dcterms:W3CDTF">2010-11-24T18:19:10Z</dcterms:created>
  <dcterms:modified xsi:type="dcterms:W3CDTF">2016-11-17T04:24:23Z</dcterms:modified>
</cp:coreProperties>
</file>